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0"/>
  </p:handoutMasterIdLst>
  <p:sldIdLst>
    <p:sldId id="256" r:id="rId2"/>
    <p:sldId id="280" r:id="rId3"/>
    <p:sldId id="281" r:id="rId4"/>
    <p:sldId id="257" r:id="rId5"/>
    <p:sldId id="258" r:id="rId6"/>
    <p:sldId id="259" r:id="rId7"/>
    <p:sldId id="260" r:id="rId8"/>
    <p:sldId id="261" r:id="rId9"/>
    <p:sldId id="262" r:id="rId10"/>
    <p:sldId id="263" r:id="rId11"/>
    <p:sldId id="264" r:id="rId12"/>
    <p:sldId id="265" r:id="rId13"/>
    <p:sldId id="266" r:id="rId14"/>
    <p:sldId id="267" r:id="rId15"/>
    <p:sldId id="277" r:id="rId16"/>
    <p:sldId id="268" r:id="rId17"/>
    <p:sldId id="279" r:id="rId18"/>
    <p:sldId id="278" r:id="rId19"/>
    <p:sldId id="270" r:id="rId20"/>
    <p:sldId id="271" r:id="rId21"/>
    <p:sldId id="284" r:id="rId22"/>
    <p:sldId id="272" r:id="rId23"/>
    <p:sldId id="282" r:id="rId24"/>
    <p:sldId id="276" r:id="rId25"/>
    <p:sldId id="273" r:id="rId26"/>
    <p:sldId id="274" r:id="rId27"/>
    <p:sldId id="275" r:id="rId28"/>
    <p:sldId id="283"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60"/>
  </p:normalViewPr>
  <p:slideViewPr>
    <p:cSldViewPr>
      <p:cViewPr varScale="1">
        <p:scale>
          <a:sx n="70" d="100"/>
          <a:sy n="70" d="100"/>
        </p:scale>
        <p:origin x="139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782B2451-B6E1-4F9F-8816-B1DEE9EFADB4}" type="datetimeFigureOut">
              <a:rPr lang="en-US" smtClean="0"/>
              <a:t>11/5/2018</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DB9B1335-24FF-4FAF-8D57-B31A14563549}" type="slidenum">
              <a:rPr lang="en-US" smtClean="0"/>
              <a:t>‹#›</a:t>
            </a:fld>
            <a:endParaRPr lang="en-US" dirty="0"/>
          </a:p>
        </p:txBody>
      </p:sp>
    </p:spTree>
    <p:extLst>
      <p:ext uri="{BB962C8B-B14F-4D97-AF65-F5344CB8AC3E}">
        <p14:creationId xmlns:p14="http://schemas.microsoft.com/office/powerpoint/2010/main" val="202121157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6952266-A43A-477E-842D-32B8FE1036A7}" type="datetimeFigureOut">
              <a:rPr lang="en-US" smtClean="0"/>
              <a:t>11/5/2018</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C676B935-8D05-436B-A9C2-2515907A8EBF}"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6952266-A43A-477E-842D-32B8FE1036A7}" type="datetimeFigureOut">
              <a:rPr lang="en-US" smtClean="0"/>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76B935-8D05-436B-A9C2-2515907A8EBF}"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6952266-A43A-477E-842D-32B8FE1036A7}" type="datetimeFigureOut">
              <a:rPr lang="en-US" smtClean="0"/>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76B935-8D05-436B-A9C2-2515907A8EBF}"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6952266-A43A-477E-842D-32B8FE1036A7}" type="datetimeFigureOut">
              <a:rPr lang="en-US" smtClean="0"/>
              <a:t>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76B935-8D05-436B-A9C2-2515907A8EBF}"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6952266-A43A-477E-842D-32B8FE1036A7}" type="datetimeFigureOut">
              <a:rPr lang="en-US" smtClean="0"/>
              <a:t>11/5/2018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676B935-8D05-436B-A9C2-2515907A8EBF}"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6952266-A43A-477E-842D-32B8FE1036A7}" type="datetimeFigureOut">
              <a:rPr lang="en-US" smtClean="0"/>
              <a:t>11/5/2018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676B935-8D05-436B-A9C2-2515907A8EBF}"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952266-A43A-477E-842D-32B8FE1036A7}" type="datetimeFigureOut">
              <a:rPr lang="en-US" smtClean="0"/>
              <a:t>11/5/2018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676B935-8D05-436B-A9C2-2515907A8EBF}"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6952266-A43A-477E-842D-32B8FE1036A7}" type="datetimeFigureOut">
              <a:rPr lang="en-US" smtClean="0"/>
              <a:t>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76B935-8D05-436B-A9C2-2515907A8EBF}"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6952266-A43A-477E-842D-32B8FE1036A7}" type="datetimeFigureOut">
              <a:rPr lang="en-US" smtClean="0"/>
              <a:t>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C676B935-8D05-436B-A9C2-2515907A8EBF}"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6952266-A43A-477E-842D-32B8FE1036A7}" type="datetimeFigureOut">
              <a:rPr lang="en-US" smtClean="0"/>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76B935-8D05-436B-A9C2-2515907A8EBF}"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6952266-A43A-477E-842D-32B8FE1036A7}" type="datetimeFigureOut">
              <a:rPr lang="en-US" smtClean="0"/>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76B935-8D05-436B-A9C2-2515907A8EBF}"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6952266-A43A-477E-842D-32B8FE1036A7}" type="datetimeFigureOut">
              <a:rPr lang="en-US" smtClean="0"/>
              <a:t>11/5/2018</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676B935-8D05-436B-A9C2-2515907A8EBF}"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9Fkhzdc4yb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cleanclothes.org/news/2015/06/08/we-won-rana-plaza-workers-get-full-compensa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End of Chapter Case: </a:t>
            </a:r>
            <a:r>
              <a:rPr lang="en-US" b="0" dirty="0">
                <a:effectLst/>
              </a:rPr>
              <a:t>Rana Plaza Case</a:t>
            </a:r>
            <a:endParaRPr lang="en-US" dirty="0"/>
          </a:p>
        </p:txBody>
      </p:sp>
      <p:sp>
        <p:nvSpPr>
          <p:cNvPr id="3" name="Subtitle 2"/>
          <p:cNvSpPr>
            <a:spLocks noGrp="1"/>
          </p:cNvSpPr>
          <p:nvPr>
            <p:ph type="subTitle" idx="1"/>
          </p:nvPr>
        </p:nvSpPr>
        <p:spPr/>
        <p:txBody>
          <a:bodyPr>
            <a:normAutofit/>
          </a:bodyPr>
          <a:lstStyle/>
          <a:p>
            <a:pPr algn="ctr"/>
            <a:endParaRPr lang="en-US" sz="2400" dirty="0" smtClean="0"/>
          </a:p>
          <a:p>
            <a:pPr algn="ctr"/>
            <a:r>
              <a:rPr lang="en-US" sz="2400" dirty="0" smtClean="0"/>
              <a:t>MBA 692-01: Social, Legal, and Ethical Aspects of Business</a:t>
            </a:r>
          </a:p>
          <a:p>
            <a:pPr algn="ctr"/>
            <a:r>
              <a:rPr lang="en-US" sz="2400" dirty="0" smtClean="0"/>
              <a:t>November 14, 2018</a:t>
            </a:r>
            <a:endParaRPr lang="en-US" sz="2400" dirty="0"/>
          </a:p>
        </p:txBody>
      </p:sp>
    </p:spTree>
    <p:extLst>
      <p:ext uri="{BB962C8B-B14F-4D97-AF65-F5344CB8AC3E}">
        <p14:creationId xmlns:p14="http://schemas.microsoft.com/office/powerpoint/2010/main" val="148066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Introduction</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On April 24, 2013, there was a collapse of factory complex at Rana Plaza in </a:t>
            </a:r>
            <a:r>
              <a:rPr lang="en-US" dirty="0" err="1"/>
              <a:t>Bangladesh.It</a:t>
            </a:r>
            <a:r>
              <a:rPr lang="en-US" dirty="0"/>
              <a:t> was the world’s worst industrial incident in 30 years, and it killed nearly over than 1200 garment workers. This tragedy happened only five months after factory fire. This incident is indeed the inevitable result of a highly disaggregated sourcing model that has become the basis of global supply chain. The gist issue is due to the indirect sourcing that is reliant on the routine practice of subcontracting, often through purchasing agents and in a way that is opaque and not transparent to buyers in order to increase the profit margin as well as enhancing the production capacity while keeping the cost down. In terms of </a:t>
            </a:r>
            <a:r>
              <a:rPr lang="en-US" dirty="0" err="1"/>
              <a:t>Banglashian</a:t>
            </a:r>
            <a:r>
              <a:rPr lang="en-US" dirty="0"/>
              <a:t> government, the government is extremely delinquent and falling in its duties. The government’s performance is very weak and it lacks to the political will and resources needed to protect its workers. Owning to the corruption that was widespread throughout the country, the garment workers suffered a lot from being exploited. The corruption is still a large challenge to funding projects and improve infrastructure. </a:t>
            </a:r>
          </a:p>
          <a:p>
            <a:pPr marL="0" indent="0">
              <a:buNone/>
            </a:pPr>
            <a:endParaRPr lang="en-US" dirty="0"/>
          </a:p>
        </p:txBody>
      </p:sp>
    </p:spTree>
    <p:extLst>
      <p:ext uri="{BB962C8B-B14F-4D97-AF65-F5344CB8AC3E}">
        <p14:creationId xmlns:p14="http://schemas.microsoft.com/office/powerpoint/2010/main" val="3203665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a:t>The absence of government’s role in monitoring its garment sector, in fact, had led to this collapse. Most of the private companies that work in the garment sector did not conform with the safety standards and others needed. Due to the growing demands for the garment, the governmental companies failed to meet the increasingly demands. Therefore, the subcontracting with other private companies was the only way to meet the requirements. Furthermore, most of those private companies that were subcontracted by the governmental companies, found themselves in trouble with the exponential growth of garment sector. Hence, they employed children and women under horribly poor conditions, without paying attention to the safety of their lives that jeopardize their lives. </a:t>
            </a:r>
          </a:p>
        </p:txBody>
      </p:sp>
    </p:spTree>
    <p:extLst>
      <p:ext uri="{BB962C8B-B14F-4D97-AF65-F5344CB8AC3E}">
        <p14:creationId xmlns:p14="http://schemas.microsoft.com/office/powerpoint/2010/main" val="1407451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Facts</a:t>
            </a:r>
            <a:endParaRPr lang="en-US" dirty="0"/>
          </a:p>
        </p:txBody>
      </p:sp>
      <p:sp>
        <p:nvSpPr>
          <p:cNvPr id="3" name="Content Placeholder 2"/>
          <p:cNvSpPr>
            <a:spLocks noGrp="1"/>
          </p:cNvSpPr>
          <p:nvPr>
            <p:ph idx="1"/>
          </p:nvPr>
        </p:nvSpPr>
        <p:spPr>
          <a:xfrm>
            <a:off x="228600" y="1935480"/>
            <a:ext cx="8610600" cy="4389120"/>
          </a:xfrm>
        </p:spPr>
        <p:txBody>
          <a:bodyPr>
            <a:normAutofit/>
          </a:bodyPr>
          <a:lstStyle/>
          <a:p>
            <a:r>
              <a:rPr lang="en-US" u="sng" dirty="0">
                <a:hlinkClick r:id="rId2"/>
              </a:rPr>
              <a:t>https://</a:t>
            </a:r>
            <a:r>
              <a:rPr lang="en-US" u="sng" dirty="0" smtClean="0">
                <a:hlinkClick r:id="rId2"/>
              </a:rPr>
              <a:t>www.youtube.com/watch?v=9Fkhzdc4ybw</a:t>
            </a:r>
            <a:endParaRPr lang="en-US" u="sng" dirty="0" smtClean="0"/>
          </a:p>
          <a:p>
            <a:r>
              <a:rPr lang="en-US" dirty="0" smtClean="0"/>
              <a:t>On </a:t>
            </a:r>
            <a:r>
              <a:rPr lang="en-US" dirty="0"/>
              <a:t>April 24, 2013, there was a collapse of factory complex at Rana Plaza in Bangladesh</a:t>
            </a:r>
            <a:r>
              <a:rPr lang="en-US" dirty="0" smtClean="0"/>
              <a:t>.</a:t>
            </a:r>
          </a:p>
          <a:p>
            <a:r>
              <a:rPr lang="en-US" dirty="0">
                <a:sym typeface="Wingdings" panose="05000000000000000000" pitchFamily="2" charset="2"/>
              </a:rPr>
              <a:t>It was the world’s worst industrial incident in 30 </a:t>
            </a:r>
            <a:r>
              <a:rPr lang="en-US" dirty="0" smtClean="0">
                <a:sym typeface="Wingdings" panose="05000000000000000000" pitchFamily="2" charset="2"/>
              </a:rPr>
              <a:t>years </a:t>
            </a:r>
          </a:p>
          <a:p>
            <a:r>
              <a:rPr lang="en-US" dirty="0">
                <a:sym typeface="Wingdings" panose="05000000000000000000" pitchFamily="2" charset="2"/>
              </a:rPr>
              <a:t>I</a:t>
            </a:r>
            <a:r>
              <a:rPr lang="en-US" dirty="0" smtClean="0">
                <a:sym typeface="Wingdings" panose="05000000000000000000" pitchFamily="2" charset="2"/>
              </a:rPr>
              <a:t>t </a:t>
            </a:r>
            <a:r>
              <a:rPr lang="en-US" dirty="0">
                <a:sym typeface="Wingdings" panose="05000000000000000000" pitchFamily="2" charset="2"/>
              </a:rPr>
              <a:t>killed </a:t>
            </a:r>
            <a:r>
              <a:rPr lang="en-US" dirty="0" smtClean="0">
                <a:sym typeface="Wingdings" panose="05000000000000000000" pitchFamily="2" charset="2"/>
              </a:rPr>
              <a:t>more than </a:t>
            </a:r>
            <a:r>
              <a:rPr lang="en-US" dirty="0">
                <a:sym typeface="Wingdings" panose="05000000000000000000" pitchFamily="2" charset="2"/>
              </a:rPr>
              <a:t>1200 garment workers. </a:t>
            </a:r>
            <a:endParaRPr lang="en-US" dirty="0" smtClean="0">
              <a:sym typeface="Wingdings" panose="05000000000000000000" pitchFamily="2" charset="2"/>
            </a:endParaRPr>
          </a:p>
          <a:p>
            <a:r>
              <a:rPr lang="en-US" dirty="0">
                <a:sym typeface="Wingdings" panose="05000000000000000000" pitchFamily="2" charset="2"/>
              </a:rPr>
              <a:t>This tragedy happened only five months after </a:t>
            </a:r>
            <a:r>
              <a:rPr lang="en-US" dirty="0" smtClean="0">
                <a:sym typeface="Wingdings" panose="05000000000000000000" pitchFamily="2" charset="2"/>
              </a:rPr>
              <a:t>the Tazreen factory fire in Dhaka which killed more than 120 workers. </a:t>
            </a:r>
          </a:p>
          <a:p>
            <a:r>
              <a:rPr lang="en-US" dirty="0"/>
              <a:t>Growing demands had led to indirect sources. </a:t>
            </a:r>
            <a:endParaRPr lang="en-US" dirty="0" smtClean="0"/>
          </a:p>
          <a:p>
            <a:pPr marL="0" indent="0">
              <a:buNone/>
            </a:pPr>
            <a:endParaRPr lang="en-US" dirty="0"/>
          </a:p>
        </p:txBody>
      </p:sp>
    </p:spTree>
    <p:extLst>
      <p:ext uri="{BB962C8B-B14F-4D97-AF65-F5344CB8AC3E}">
        <p14:creationId xmlns:p14="http://schemas.microsoft.com/office/powerpoint/2010/main" val="650943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Facts</a:t>
            </a:r>
            <a:endParaRPr lang="en-US" dirty="0"/>
          </a:p>
        </p:txBody>
      </p:sp>
      <p:sp>
        <p:nvSpPr>
          <p:cNvPr id="3" name="Content Placeholder 2"/>
          <p:cNvSpPr>
            <a:spLocks noGrp="1"/>
          </p:cNvSpPr>
          <p:nvPr>
            <p:ph idx="1"/>
          </p:nvPr>
        </p:nvSpPr>
        <p:spPr>
          <a:xfrm>
            <a:off x="0" y="1935480"/>
            <a:ext cx="9067800" cy="4389120"/>
          </a:xfrm>
        </p:spPr>
        <p:txBody>
          <a:bodyPr>
            <a:normAutofit/>
          </a:bodyPr>
          <a:lstStyle/>
          <a:p>
            <a:r>
              <a:rPr lang="en-US" dirty="0"/>
              <a:t>Subcontracting and indirect sourcing are </a:t>
            </a:r>
            <a:r>
              <a:rPr lang="en-US" dirty="0" smtClean="0"/>
              <a:t>dominant </a:t>
            </a:r>
            <a:r>
              <a:rPr lang="en-US" dirty="0"/>
              <a:t>model of business in Bangladesh</a:t>
            </a:r>
            <a:r>
              <a:rPr lang="en-US" dirty="0" smtClean="0"/>
              <a:t>.</a:t>
            </a:r>
          </a:p>
          <a:p>
            <a:r>
              <a:rPr lang="en-US" dirty="0"/>
              <a:t>The absence of government's role to control the garment sector and the corruption </a:t>
            </a:r>
            <a:r>
              <a:rPr lang="en-US" dirty="0" smtClean="0"/>
              <a:t>delayed </a:t>
            </a:r>
            <a:r>
              <a:rPr lang="en-US" dirty="0"/>
              <a:t>the attempt to improve the infrastructure</a:t>
            </a:r>
            <a:r>
              <a:rPr lang="en-US" dirty="0" smtClean="0"/>
              <a:t>.</a:t>
            </a:r>
          </a:p>
          <a:p>
            <a:r>
              <a:rPr lang="en-US" dirty="0"/>
              <a:t>Most of the businesses had been subcontracted by the governmental companies to other private companies to meet the increasing demands</a:t>
            </a:r>
            <a:r>
              <a:rPr lang="en-US" dirty="0" smtClean="0"/>
              <a:t>.</a:t>
            </a:r>
          </a:p>
          <a:p>
            <a:r>
              <a:rPr lang="en-US" dirty="0"/>
              <a:t>Failing to meet the minimum requirements of safety standards by the private companies.</a:t>
            </a:r>
            <a:endParaRPr lang="en-US" dirty="0" smtClean="0"/>
          </a:p>
        </p:txBody>
      </p:sp>
    </p:spTree>
    <p:extLst>
      <p:ext uri="{BB962C8B-B14F-4D97-AF65-F5344CB8AC3E}">
        <p14:creationId xmlns:p14="http://schemas.microsoft.com/office/powerpoint/2010/main" val="2424187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Facts</a:t>
            </a:r>
            <a:endParaRPr lang="en-US" dirty="0"/>
          </a:p>
        </p:txBody>
      </p:sp>
      <p:sp>
        <p:nvSpPr>
          <p:cNvPr id="3" name="Content Placeholder 2"/>
          <p:cNvSpPr>
            <a:spLocks noGrp="1"/>
          </p:cNvSpPr>
          <p:nvPr>
            <p:ph idx="1"/>
          </p:nvPr>
        </p:nvSpPr>
        <p:spPr>
          <a:xfrm>
            <a:off x="76200" y="1935480"/>
            <a:ext cx="8915400" cy="4389120"/>
          </a:xfrm>
        </p:spPr>
        <p:txBody>
          <a:bodyPr/>
          <a:lstStyle/>
          <a:p>
            <a:r>
              <a:rPr lang="en-US" dirty="0"/>
              <a:t>Poor infrastructure such as transport network and erratic electrical supply aggravated the production delays and then raise the production cost</a:t>
            </a:r>
            <a:r>
              <a:rPr lang="en-US" dirty="0" smtClean="0"/>
              <a:t>.</a:t>
            </a:r>
            <a:endParaRPr lang="en-US" dirty="0"/>
          </a:p>
          <a:p>
            <a:r>
              <a:rPr lang="en-US" dirty="0" smtClean="0"/>
              <a:t>Workers pay </a:t>
            </a:r>
            <a:r>
              <a:rPr lang="en-US" dirty="0"/>
              <a:t>the price of poor infrastructure by working long hours</a:t>
            </a:r>
            <a:r>
              <a:rPr lang="en-US" dirty="0" smtClean="0"/>
              <a:t>.</a:t>
            </a:r>
          </a:p>
          <a:p>
            <a:r>
              <a:rPr lang="en-US" dirty="0"/>
              <a:t>Children and women were employed as victims and being exploited to meet the increasing demands.</a:t>
            </a:r>
          </a:p>
        </p:txBody>
      </p:sp>
    </p:spTree>
    <p:extLst>
      <p:ext uri="{BB962C8B-B14F-4D97-AF65-F5344CB8AC3E}">
        <p14:creationId xmlns:p14="http://schemas.microsoft.com/office/powerpoint/2010/main" val="1700623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Stakeholders and Their Stakes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80783399"/>
              </p:ext>
            </p:extLst>
          </p:nvPr>
        </p:nvGraphicFramePr>
        <p:xfrm>
          <a:off x="685800" y="1981200"/>
          <a:ext cx="7467600" cy="4236720"/>
        </p:xfrm>
        <a:graphic>
          <a:graphicData uri="http://schemas.openxmlformats.org/drawingml/2006/table">
            <a:tbl>
              <a:tblPr firstRow="1" bandRow="1">
                <a:tableStyleId>{5C22544A-7EE6-4342-B048-85BDC9FD1C3A}</a:tableStyleId>
              </a:tblPr>
              <a:tblGrid>
                <a:gridCol w="1676400">
                  <a:extLst>
                    <a:ext uri="{9D8B030D-6E8A-4147-A177-3AD203B41FA5}">
                      <a16:colId xmlns="" xmlns:a16="http://schemas.microsoft.com/office/drawing/2014/main" val="20000"/>
                    </a:ext>
                  </a:extLst>
                </a:gridCol>
                <a:gridCol w="1447800">
                  <a:extLst>
                    <a:ext uri="{9D8B030D-6E8A-4147-A177-3AD203B41FA5}">
                      <a16:colId xmlns="" xmlns:a16="http://schemas.microsoft.com/office/drawing/2014/main" val="20001"/>
                    </a:ext>
                  </a:extLst>
                </a:gridCol>
                <a:gridCol w="1143000">
                  <a:extLst>
                    <a:ext uri="{9D8B030D-6E8A-4147-A177-3AD203B41FA5}">
                      <a16:colId xmlns="" xmlns:a16="http://schemas.microsoft.com/office/drawing/2014/main" val="20002"/>
                    </a:ext>
                  </a:extLst>
                </a:gridCol>
                <a:gridCol w="1143000">
                  <a:extLst>
                    <a:ext uri="{9D8B030D-6E8A-4147-A177-3AD203B41FA5}">
                      <a16:colId xmlns="" xmlns:a16="http://schemas.microsoft.com/office/drawing/2014/main" val="20003"/>
                    </a:ext>
                  </a:extLst>
                </a:gridCol>
                <a:gridCol w="2057400">
                  <a:extLst>
                    <a:ext uri="{9D8B030D-6E8A-4147-A177-3AD203B41FA5}">
                      <a16:colId xmlns="" xmlns:a16="http://schemas.microsoft.com/office/drawing/2014/main" val="20004"/>
                    </a:ext>
                  </a:extLst>
                </a:gridCol>
              </a:tblGrid>
              <a:tr h="960437">
                <a:tc>
                  <a:txBody>
                    <a:bodyPr/>
                    <a:lstStyle/>
                    <a:p>
                      <a:r>
                        <a:rPr lang="en-US" dirty="0" smtClean="0"/>
                        <a:t>       </a:t>
                      </a:r>
                      <a:r>
                        <a:rPr lang="en-US" sz="1600" dirty="0" smtClean="0"/>
                        <a:t>STAKES</a:t>
                      </a:r>
                    </a:p>
                    <a:p>
                      <a:endParaRPr lang="en-US" sz="1600" dirty="0" smtClean="0"/>
                    </a:p>
                    <a:p>
                      <a:endParaRPr lang="en-US" sz="1400" dirty="0" smtClean="0"/>
                    </a:p>
                    <a:p>
                      <a:r>
                        <a:rPr lang="en-US" sz="1400" dirty="0" smtClean="0"/>
                        <a:t>Stakeholders</a:t>
                      </a:r>
                      <a:endParaRPr lang="en-US" sz="1400" dirty="0"/>
                    </a:p>
                  </a:txBody>
                  <a:tcPr/>
                </a:tc>
                <a:tc>
                  <a:txBody>
                    <a:bodyPr/>
                    <a:lstStyle/>
                    <a:p>
                      <a:r>
                        <a:rPr lang="en-US" dirty="0" smtClean="0"/>
                        <a:t>Reputation</a:t>
                      </a:r>
                      <a:endParaRPr lang="en-US" dirty="0"/>
                    </a:p>
                  </a:txBody>
                  <a:tcPr/>
                </a:tc>
                <a:tc>
                  <a:txBody>
                    <a:bodyPr/>
                    <a:lstStyle/>
                    <a:p>
                      <a:r>
                        <a:rPr lang="en-US" dirty="0" smtClean="0"/>
                        <a:t>Profits</a:t>
                      </a:r>
                      <a:endParaRPr lang="en-US" dirty="0"/>
                    </a:p>
                  </a:txBody>
                  <a:tcPr/>
                </a:tc>
                <a:tc>
                  <a:txBody>
                    <a:bodyPr/>
                    <a:lstStyle/>
                    <a:p>
                      <a:r>
                        <a:rPr lang="en-US" dirty="0" smtClean="0"/>
                        <a:t>Safety/ Human Right </a:t>
                      </a:r>
                      <a:endParaRPr lang="en-US" dirty="0"/>
                    </a:p>
                  </a:txBody>
                  <a:tcPr/>
                </a:tc>
                <a:tc>
                  <a:txBody>
                    <a:bodyPr/>
                    <a:lstStyle/>
                    <a:p>
                      <a:r>
                        <a:rPr lang="en-US" dirty="0" smtClean="0"/>
                        <a:t>Compensation</a:t>
                      </a:r>
                      <a:endParaRPr lang="en-US" dirty="0"/>
                    </a:p>
                  </a:txBody>
                  <a:tcPr/>
                </a:tc>
                <a:extLst>
                  <a:ext uri="{0D108BD9-81ED-4DB2-BD59-A6C34878D82A}">
                    <a16:rowId xmlns="" xmlns:a16="http://schemas.microsoft.com/office/drawing/2014/main" val="10000"/>
                  </a:ext>
                </a:extLst>
              </a:tr>
              <a:tr h="370840">
                <a:tc>
                  <a:txBody>
                    <a:bodyPr/>
                    <a:lstStyle/>
                    <a:p>
                      <a:r>
                        <a:rPr lang="en-US" dirty="0" smtClean="0"/>
                        <a:t>Garment workers </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smtClean="0"/>
                        <a:t>X</a:t>
                      </a:r>
                      <a:endParaRPr lang="en-US" dirty="0"/>
                    </a:p>
                  </a:txBody>
                  <a:tcPr/>
                </a:tc>
                <a:tc>
                  <a:txBody>
                    <a:bodyPr/>
                    <a:lstStyle/>
                    <a:p>
                      <a:pPr algn="ctr"/>
                      <a:endParaRPr lang="en-US" dirty="0"/>
                    </a:p>
                  </a:txBody>
                  <a:tcPr/>
                </a:tc>
                <a:extLst>
                  <a:ext uri="{0D108BD9-81ED-4DB2-BD59-A6C34878D82A}">
                    <a16:rowId xmlns="" xmlns:a16="http://schemas.microsoft.com/office/drawing/2014/main" val="10001"/>
                  </a:ext>
                </a:extLst>
              </a:tr>
              <a:tr h="370840">
                <a:tc>
                  <a:txBody>
                    <a:bodyPr/>
                    <a:lstStyle/>
                    <a:p>
                      <a:r>
                        <a:rPr lang="en-US" dirty="0" smtClean="0"/>
                        <a:t>International companies </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 xmlns:a16="http://schemas.microsoft.com/office/drawing/2014/main" val="10002"/>
                  </a:ext>
                </a:extLst>
              </a:tr>
              <a:tr h="370840">
                <a:tc>
                  <a:txBody>
                    <a:bodyPr/>
                    <a:lstStyle/>
                    <a:p>
                      <a:r>
                        <a:rPr lang="en-US" dirty="0" smtClean="0"/>
                        <a:t>Contractors Companies</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X</a:t>
                      </a:r>
                    </a:p>
                    <a:p>
                      <a:pPr algn="ctr"/>
                      <a:endParaRPr lang="en-US" dirty="0"/>
                    </a:p>
                  </a:txBody>
                  <a:tcPr/>
                </a:tc>
                <a:tc>
                  <a:txBody>
                    <a:bodyPr/>
                    <a:lstStyle/>
                    <a:p>
                      <a:pPr algn="ctr"/>
                      <a:r>
                        <a:rPr lang="en-US" dirty="0" smtClean="0"/>
                        <a:t>X</a:t>
                      </a: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 xmlns:a16="http://schemas.microsoft.com/office/drawing/2014/main" val="10003"/>
                  </a:ext>
                </a:extLst>
              </a:tr>
              <a:tr h="370840">
                <a:tc>
                  <a:txBody>
                    <a:bodyPr/>
                    <a:lstStyle/>
                    <a:p>
                      <a:r>
                        <a:rPr lang="en-US" dirty="0" smtClean="0"/>
                        <a:t>Subcontractors</a:t>
                      </a:r>
                    </a:p>
                    <a:p>
                      <a:r>
                        <a:rPr lang="en-US" dirty="0" smtClean="0"/>
                        <a:t>companies</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X</a:t>
                      </a:r>
                    </a:p>
                    <a:p>
                      <a:pPr algn="ct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X</a:t>
                      </a:r>
                    </a:p>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 xmlns:a16="http://schemas.microsoft.com/office/drawing/2014/main" val="10004"/>
                  </a:ext>
                </a:extLst>
              </a:tr>
              <a:tr h="370840">
                <a:tc>
                  <a:txBody>
                    <a:bodyPr/>
                    <a:lstStyle/>
                    <a:p>
                      <a:r>
                        <a:rPr lang="en-US" dirty="0" smtClean="0"/>
                        <a:t>Government</a:t>
                      </a:r>
                      <a:r>
                        <a:rPr lang="en-US" baseline="0" dirty="0" smtClean="0"/>
                        <a:t> </a:t>
                      </a:r>
                      <a:r>
                        <a:rPr lang="en-US" dirty="0" smtClean="0"/>
                        <a:t>in Bangladesh </a:t>
                      </a:r>
                      <a:endParaRPr lang="en-US" dirty="0"/>
                    </a:p>
                  </a:txBody>
                  <a:tcPr/>
                </a:tc>
                <a:tc>
                  <a:txBody>
                    <a:bodyPr/>
                    <a:lstStyle/>
                    <a:p>
                      <a:pPr algn="ctr"/>
                      <a:r>
                        <a:rPr lang="en-US" dirty="0" smtClean="0"/>
                        <a:t>X</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X</a:t>
                      </a:r>
                    </a:p>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 xmlns:a16="http://schemas.microsoft.com/office/drawing/2014/main" val="10005"/>
                  </a:ext>
                </a:extLst>
              </a:tr>
            </a:tbl>
          </a:graphicData>
        </a:graphic>
      </p:graphicFrame>
      <p:cxnSp>
        <p:nvCxnSpPr>
          <p:cNvPr id="6" name="Straight Connector 5"/>
          <p:cNvCxnSpPr/>
          <p:nvPr/>
        </p:nvCxnSpPr>
        <p:spPr>
          <a:xfrm>
            <a:off x="685800" y="1981200"/>
            <a:ext cx="1371600" cy="914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2783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Dilemma/Issue Posed to Management</a:t>
            </a:r>
            <a:endParaRPr lang="en-US" dirty="0"/>
          </a:p>
        </p:txBody>
      </p:sp>
      <p:sp>
        <p:nvSpPr>
          <p:cNvPr id="3" name="Content Placeholder 2"/>
          <p:cNvSpPr>
            <a:spLocks noGrp="1"/>
          </p:cNvSpPr>
          <p:nvPr>
            <p:ph idx="1"/>
          </p:nvPr>
        </p:nvSpPr>
        <p:spPr/>
        <p:txBody>
          <a:bodyPr/>
          <a:lstStyle/>
          <a:p>
            <a:r>
              <a:rPr lang="en-US" dirty="0" smtClean="0"/>
              <a:t>Should international garment companies involved in indirect sourcing? </a:t>
            </a:r>
          </a:p>
          <a:p>
            <a:r>
              <a:rPr lang="en-US" dirty="0" smtClean="0"/>
              <a:t>Or in other words,</a:t>
            </a:r>
            <a:r>
              <a:rPr lang="en-US" dirty="0"/>
              <a:t> </a:t>
            </a:r>
            <a:r>
              <a:rPr lang="en-US" dirty="0" smtClean="0"/>
              <a:t>should they outsource their manufacturing activities to contractors that are subcontracting to other external companies? </a:t>
            </a:r>
          </a:p>
          <a:p>
            <a:endParaRPr lang="en-US" dirty="0"/>
          </a:p>
        </p:txBody>
      </p:sp>
    </p:spTree>
    <p:extLst>
      <p:ext uri="{BB962C8B-B14F-4D97-AF65-F5344CB8AC3E}">
        <p14:creationId xmlns:p14="http://schemas.microsoft.com/office/powerpoint/2010/main" val="3297077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Management Took</a:t>
            </a:r>
            <a:endParaRPr lang="en-US" dirty="0"/>
          </a:p>
        </p:txBody>
      </p:sp>
      <p:sp>
        <p:nvSpPr>
          <p:cNvPr id="3" name="Content Placeholder 2"/>
          <p:cNvSpPr>
            <a:spLocks noGrp="1"/>
          </p:cNvSpPr>
          <p:nvPr>
            <p:ph idx="1"/>
          </p:nvPr>
        </p:nvSpPr>
        <p:spPr/>
        <p:txBody>
          <a:bodyPr/>
          <a:lstStyle/>
          <a:p>
            <a:r>
              <a:rPr lang="en-US" dirty="0"/>
              <a:t>The international companies and the government agencies in Bangladesh </a:t>
            </a:r>
            <a:r>
              <a:rPr lang="en-US" dirty="0" smtClean="0"/>
              <a:t>hide/ignore </a:t>
            </a:r>
            <a:r>
              <a:rPr lang="en-US" dirty="0"/>
              <a:t>the subcontracting activities which were common practice in the industry</a:t>
            </a:r>
            <a:r>
              <a:rPr lang="en-US" dirty="0" smtClean="0"/>
              <a:t>.</a:t>
            </a:r>
          </a:p>
          <a:p>
            <a:r>
              <a:rPr lang="en-US" dirty="0" smtClean="0"/>
              <a:t>Ignored the fact that indirect sourcing increases the risk of creating an abusive </a:t>
            </a:r>
            <a:r>
              <a:rPr lang="en-US" dirty="0"/>
              <a:t>working </a:t>
            </a:r>
            <a:r>
              <a:rPr lang="en-US" dirty="0" smtClean="0"/>
              <a:t>conditions.</a:t>
            </a:r>
            <a:endParaRPr lang="en-US" dirty="0"/>
          </a:p>
        </p:txBody>
      </p:sp>
    </p:spTree>
    <p:extLst>
      <p:ext uri="{BB962C8B-B14F-4D97-AF65-F5344CB8AC3E}">
        <p14:creationId xmlns:p14="http://schemas.microsoft.com/office/powerpoint/2010/main" val="1418223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sz="4000" dirty="0" smtClean="0"/>
              <a:t>Cost/Benefit Analysis of the subcontracting </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7537638"/>
              </p:ext>
            </p:extLst>
          </p:nvPr>
        </p:nvGraphicFramePr>
        <p:xfrm>
          <a:off x="457200" y="1447800"/>
          <a:ext cx="8229600" cy="4668520"/>
        </p:xfrm>
        <a:graphic>
          <a:graphicData uri="http://schemas.openxmlformats.org/drawingml/2006/table">
            <a:tbl>
              <a:tblPr firstRow="1" bandRow="1">
                <a:tableStyleId>{5C22544A-7EE6-4342-B048-85BDC9FD1C3A}</a:tableStyleId>
              </a:tblPr>
              <a:tblGrid>
                <a:gridCol w="2743200">
                  <a:extLst>
                    <a:ext uri="{9D8B030D-6E8A-4147-A177-3AD203B41FA5}">
                      <a16:colId xmlns="" xmlns:a16="http://schemas.microsoft.com/office/drawing/2014/main" val="20000"/>
                    </a:ext>
                  </a:extLst>
                </a:gridCol>
                <a:gridCol w="2743200">
                  <a:extLst>
                    <a:ext uri="{9D8B030D-6E8A-4147-A177-3AD203B41FA5}">
                      <a16:colId xmlns="" xmlns:a16="http://schemas.microsoft.com/office/drawing/2014/main" val="20001"/>
                    </a:ext>
                  </a:extLst>
                </a:gridCol>
                <a:gridCol w="2743200">
                  <a:extLst>
                    <a:ext uri="{9D8B030D-6E8A-4147-A177-3AD203B41FA5}">
                      <a16:colId xmlns="" xmlns:a16="http://schemas.microsoft.com/office/drawing/2014/main" val="20002"/>
                    </a:ext>
                  </a:extLst>
                </a:gridCol>
              </a:tblGrid>
              <a:tr h="370840">
                <a:tc>
                  <a:txBody>
                    <a:bodyPr/>
                    <a:lstStyle/>
                    <a:p>
                      <a:endParaRPr lang="en-US" dirty="0"/>
                    </a:p>
                  </a:txBody>
                  <a:tcPr/>
                </a:tc>
                <a:tc>
                  <a:txBody>
                    <a:bodyPr/>
                    <a:lstStyle/>
                    <a:p>
                      <a:r>
                        <a:rPr lang="en-US" dirty="0" smtClean="0"/>
                        <a:t>COSTS</a:t>
                      </a:r>
                      <a:endParaRPr lang="en-US" dirty="0"/>
                    </a:p>
                  </a:txBody>
                  <a:tcPr/>
                </a:tc>
                <a:tc>
                  <a:txBody>
                    <a:bodyPr/>
                    <a:lstStyle/>
                    <a:p>
                      <a:r>
                        <a:rPr lang="en-US" dirty="0" smtClean="0"/>
                        <a:t>BENEFITS</a:t>
                      </a:r>
                      <a:endParaRPr lang="en-US" dirty="0"/>
                    </a:p>
                  </a:txBody>
                  <a:tcPr/>
                </a:tc>
                <a:extLst>
                  <a:ext uri="{0D108BD9-81ED-4DB2-BD59-A6C34878D82A}">
                    <a16:rowId xmlns=""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Garment workers </a:t>
                      </a:r>
                    </a:p>
                    <a:p>
                      <a:endParaRPr lang="en-US" dirty="0"/>
                    </a:p>
                  </a:txBody>
                  <a:tcPr/>
                </a:tc>
                <a:tc>
                  <a:txBody>
                    <a:bodyPr/>
                    <a:lstStyle/>
                    <a:p>
                      <a:pPr marL="285750" indent="-285750">
                        <a:buFont typeface="Arial" panose="020B0604020202020204" pitchFamily="34" charset="0"/>
                        <a:buChar char="•"/>
                      </a:pPr>
                      <a:r>
                        <a:rPr lang="en-US" dirty="0" smtClean="0"/>
                        <a:t>Loss of Life</a:t>
                      </a:r>
                      <a:r>
                        <a:rPr lang="en-US" baseline="0" dirty="0" smtClean="0"/>
                        <a:t> &amp; </a:t>
                      </a:r>
                      <a:r>
                        <a:rPr lang="en-US" dirty="0" smtClean="0"/>
                        <a:t>Injuries</a:t>
                      </a:r>
                    </a:p>
                    <a:p>
                      <a:pPr marL="285750" indent="-285750">
                        <a:buFont typeface="Arial" panose="020B0604020202020204" pitchFamily="34" charset="0"/>
                        <a:buChar char="•"/>
                      </a:pPr>
                      <a:r>
                        <a:rPr lang="en-US" dirty="0" smtClean="0"/>
                        <a:t>child labor</a:t>
                      </a:r>
                    </a:p>
                    <a:p>
                      <a:pPr marL="285750" indent="-285750">
                        <a:buFont typeface="Arial" panose="020B0604020202020204" pitchFamily="34" charset="0"/>
                        <a:buChar char="•"/>
                      </a:pPr>
                      <a:r>
                        <a:rPr lang="en-US" dirty="0" smtClean="0"/>
                        <a:t>Abusive working conditions</a:t>
                      </a:r>
                    </a:p>
                    <a:p>
                      <a:pPr marL="285750" indent="-285750">
                        <a:buFont typeface="Arial" panose="020B0604020202020204" pitchFamily="34" charset="0"/>
                        <a:buChar char="•"/>
                      </a:pPr>
                      <a:r>
                        <a:rPr lang="en-US" dirty="0" smtClean="0"/>
                        <a:t>De facto slavery</a:t>
                      </a:r>
                    </a:p>
                  </a:txBody>
                  <a:tcPr/>
                </a:tc>
                <a:tc>
                  <a:txBody>
                    <a:bodyPr/>
                    <a:lstStyle/>
                    <a:p>
                      <a:pPr marL="285750" indent="-285750">
                        <a:buFont typeface="Arial" panose="020B0604020202020204" pitchFamily="34" charset="0"/>
                        <a:buChar char="•"/>
                      </a:pPr>
                      <a:r>
                        <a:rPr lang="en-US" dirty="0" smtClean="0"/>
                        <a:t>Minimum wages</a:t>
                      </a:r>
                      <a:endParaRPr lang="en-US" dirty="0"/>
                    </a:p>
                  </a:txBody>
                  <a:tcPr/>
                </a:tc>
                <a:extLst>
                  <a:ext uri="{0D108BD9-81ED-4DB2-BD59-A6C34878D82A}">
                    <a16:rowId xmlns=""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International companies </a:t>
                      </a:r>
                    </a:p>
                    <a:p>
                      <a:endParaRPr lang="en-US" dirty="0"/>
                    </a:p>
                  </a:txBody>
                  <a:tcPr/>
                </a:tc>
                <a:tc>
                  <a:txBody>
                    <a:bodyPr/>
                    <a:lstStyle/>
                    <a:p>
                      <a:pPr marL="285750" indent="-285750">
                        <a:buFont typeface="Arial" panose="020B0604020202020204" pitchFamily="34" charset="0"/>
                        <a:buChar char="•"/>
                      </a:pPr>
                      <a:r>
                        <a:rPr lang="en-US" dirty="0" smtClean="0"/>
                        <a:t>Damaged reputation</a:t>
                      </a:r>
                    </a:p>
                  </a:txBody>
                  <a:tcPr/>
                </a:tc>
                <a:tc>
                  <a:txBody>
                    <a:bodyPr/>
                    <a:lstStyle/>
                    <a:p>
                      <a:pPr marL="285750" indent="-285750">
                        <a:buFont typeface="Arial" panose="020B0604020202020204" pitchFamily="34" charset="0"/>
                        <a:buChar char="•"/>
                      </a:pPr>
                      <a:r>
                        <a:rPr lang="en-US" dirty="0" smtClean="0"/>
                        <a:t>Increased profit</a:t>
                      </a:r>
                    </a:p>
                    <a:p>
                      <a:pPr marL="285750" indent="-285750">
                        <a:buFont typeface="Arial" panose="020B0604020202020204" pitchFamily="34" charset="0"/>
                        <a:buChar char="•"/>
                      </a:pPr>
                      <a:r>
                        <a:rPr lang="en-US" dirty="0" smtClean="0"/>
                        <a:t>Reduced cost</a:t>
                      </a:r>
                      <a:endParaRPr lang="en-US" dirty="0"/>
                    </a:p>
                  </a:txBody>
                  <a:tcPr/>
                </a:tc>
                <a:extLst>
                  <a:ext uri="{0D108BD9-81ED-4DB2-BD59-A6C34878D82A}">
                    <a16:rowId xmlns=""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Contractors Companies</a:t>
                      </a:r>
                    </a:p>
                    <a:p>
                      <a:endParaRPr lang="en-US" dirty="0"/>
                    </a:p>
                  </a:txBody>
                  <a:tcPr/>
                </a:tc>
                <a:tc>
                  <a:txBody>
                    <a:bodyPr/>
                    <a:lstStyle/>
                    <a:p>
                      <a:pPr marL="285750" indent="-285750">
                        <a:buFont typeface="Arial" panose="020B0604020202020204" pitchFamily="34" charset="0"/>
                        <a:buChar char="•"/>
                      </a:pPr>
                      <a:r>
                        <a:rPr lang="en-US" dirty="0" smtClean="0"/>
                        <a:t>Damaged reputation</a:t>
                      </a:r>
                    </a:p>
                  </a:txBody>
                  <a:tcPr/>
                </a:tc>
                <a:tc>
                  <a:txBody>
                    <a:bodyPr/>
                    <a:lstStyle/>
                    <a:p>
                      <a:pPr marL="285750" indent="-285750">
                        <a:buFont typeface="Arial" panose="020B0604020202020204" pitchFamily="34" charset="0"/>
                        <a:buChar char="•"/>
                      </a:pPr>
                      <a:r>
                        <a:rPr lang="en-US" dirty="0" smtClean="0"/>
                        <a:t>Increased revenues</a:t>
                      </a:r>
                    </a:p>
                    <a:p>
                      <a:pPr marL="285750" indent="-285750">
                        <a:buFont typeface="Arial" panose="020B0604020202020204" pitchFamily="34" charset="0"/>
                        <a:buChar char="•"/>
                      </a:pPr>
                      <a:r>
                        <a:rPr lang="en-US" dirty="0" smtClean="0"/>
                        <a:t>Reduced cost</a:t>
                      </a:r>
                      <a:endParaRPr lang="en-US" dirty="0"/>
                    </a:p>
                  </a:txBody>
                  <a:tcPr/>
                </a:tc>
                <a:extLst>
                  <a:ext uri="{0D108BD9-81ED-4DB2-BD59-A6C34878D82A}">
                    <a16:rowId xmlns="" xmlns:a16="http://schemas.microsoft.com/office/drawing/2014/main" val="10003"/>
                  </a:ext>
                </a:extLst>
              </a:tr>
              <a:tr h="370840">
                <a:tc>
                  <a:txBody>
                    <a:bodyPr/>
                    <a:lstStyle/>
                    <a:p>
                      <a:r>
                        <a:rPr lang="en-US" dirty="0" smtClean="0"/>
                        <a:t>Subcontractors</a:t>
                      </a:r>
                    </a:p>
                    <a:p>
                      <a:r>
                        <a:rPr lang="en-US" dirty="0" smtClean="0"/>
                        <a:t>companies</a:t>
                      </a:r>
                    </a:p>
                  </a:txBody>
                  <a:tcPr/>
                </a:tc>
                <a:tc>
                  <a:txBody>
                    <a:bodyPr/>
                    <a:lstStyle/>
                    <a:p>
                      <a:pPr marL="285750" indent="-285750">
                        <a:buFont typeface="Arial" panose="020B0604020202020204" pitchFamily="34" charset="0"/>
                        <a:buChar char="•"/>
                      </a:pPr>
                      <a:r>
                        <a:rPr lang="en-US" dirty="0" smtClean="0"/>
                        <a:t>Damaged reputation</a:t>
                      </a:r>
                    </a:p>
                    <a:p>
                      <a:pPr marL="285750" indent="-285750">
                        <a:buFont typeface="Arial" panose="020B0604020202020204" pitchFamily="34" charset="0"/>
                        <a:buChar char="•"/>
                      </a:pPr>
                      <a:r>
                        <a:rPr lang="en-US" dirty="0" smtClean="0"/>
                        <a:t>Found legally liable</a:t>
                      </a:r>
                    </a:p>
                  </a:txBody>
                  <a:tcPr/>
                </a:tc>
                <a:tc>
                  <a:txBody>
                    <a:bodyPr/>
                    <a:lstStyle/>
                    <a:p>
                      <a:pPr marL="285750" indent="-285750">
                        <a:buFont typeface="Arial" panose="020B0604020202020204" pitchFamily="34" charset="0"/>
                        <a:buChar char="•"/>
                      </a:pPr>
                      <a:r>
                        <a:rPr lang="en-US" dirty="0" smtClean="0"/>
                        <a:t>Increased revenues</a:t>
                      </a:r>
                    </a:p>
                    <a:p>
                      <a:pPr marL="285750" indent="-285750">
                        <a:buFont typeface="Arial" panose="020B0604020202020204" pitchFamily="34" charset="0"/>
                        <a:buChar char="•"/>
                      </a:pPr>
                      <a:r>
                        <a:rPr lang="en-US" dirty="0" smtClean="0"/>
                        <a:t>Reduced cost</a:t>
                      </a:r>
                    </a:p>
                  </a:txBody>
                  <a:tcPr/>
                </a:tc>
                <a:extLst>
                  <a:ext uri="{0D108BD9-81ED-4DB2-BD59-A6C34878D82A}">
                    <a16:rowId xmlns=""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Government</a:t>
                      </a:r>
                      <a:r>
                        <a:rPr lang="en-US" baseline="0" dirty="0" smtClean="0"/>
                        <a:t> </a:t>
                      </a:r>
                      <a:r>
                        <a:rPr lang="en-US" dirty="0" smtClean="0"/>
                        <a:t>in Bangladesh </a:t>
                      </a:r>
                    </a:p>
                    <a:p>
                      <a:endParaRPr lang="en-US" dirty="0"/>
                    </a:p>
                  </a:txBody>
                  <a:tcPr/>
                </a:tc>
                <a:tc>
                  <a:txBody>
                    <a:bodyPr/>
                    <a:lstStyle/>
                    <a:p>
                      <a:pPr marL="285750" indent="-285750">
                        <a:buFont typeface="Arial" panose="020B0604020202020204" pitchFamily="34" charset="0"/>
                        <a:buChar char="•"/>
                      </a:pPr>
                      <a:r>
                        <a:rPr lang="en-US" dirty="0" smtClean="0"/>
                        <a:t>Damaged reputation</a:t>
                      </a:r>
                      <a:endParaRPr lang="en-US" dirty="0"/>
                    </a:p>
                  </a:txBody>
                  <a:tcPr/>
                </a:tc>
                <a:tc>
                  <a:txBody>
                    <a:bodyPr/>
                    <a:lstStyle/>
                    <a:p>
                      <a:pPr marL="285750" indent="-285750">
                        <a:buFont typeface="Arial" panose="020B0604020202020204" pitchFamily="34" charset="0"/>
                        <a:buChar char="•"/>
                      </a:pPr>
                      <a:r>
                        <a:rPr lang="en-US" dirty="0" smtClean="0"/>
                        <a:t>Provide a</a:t>
                      </a:r>
                      <a:r>
                        <a:rPr lang="en-US" baseline="0" dirty="0" smtClean="0"/>
                        <a:t> source of income</a:t>
                      </a:r>
                      <a:endParaRPr lang="en-US" dirty="0"/>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3469877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Applicable Ethical Principle or Standard</a:t>
            </a:r>
            <a:endParaRPr lang="en-US" dirty="0"/>
          </a:p>
        </p:txBody>
      </p:sp>
      <p:sp>
        <p:nvSpPr>
          <p:cNvPr id="3" name="Content Placeholder 2"/>
          <p:cNvSpPr>
            <a:spLocks noGrp="1"/>
          </p:cNvSpPr>
          <p:nvPr>
            <p:ph idx="1"/>
          </p:nvPr>
        </p:nvSpPr>
        <p:spPr/>
        <p:txBody>
          <a:bodyPr/>
          <a:lstStyle/>
          <a:p>
            <a:r>
              <a:rPr lang="en-US" dirty="0" smtClean="0"/>
              <a:t>Duty of Care (owed by the manufacturing company to its workers).</a:t>
            </a:r>
          </a:p>
          <a:p>
            <a:r>
              <a:rPr lang="en-US" dirty="0"/>
              <a:t>Human Right (child </a:t>
            </a:r>
            <a:r>
              <a:rPr lang="en-US" dirty="0" smtClean="0"/>
              <a:t>labor, de </a:t>
            </a:r>
            <a:r>
              <a:rPr lang="en-US" dirty="0"/>
              <a:t>facto </a:t>
            </a:r>
            <a:r>
              <a:rPr lang="en-US" dirty="0" smtClean="0"/>
              <a:t>slavery, workers safety, and </a:t>
            </a:r>
            <a:r>
              <a:rPr lang="en-US" dirty="0"/>
              <a:t>abusive working </a:t>
            </a:r>
            <a:r>
              <a:rPr lang="en-US" dirty="0" smtClean="0"/>
              <a:t>conditions).</a:t>
            </a:r>
          </a:p>
          <a:p>
            <a:r>
              <a:rPr lang="en-US" dirty="0" smtClean="0"/>
              <a:t>The </a:t>
            </a:r>
            <a:r>
              <a:rPr lang="en-US" dirty="0"/>
              <a:t>d</a:t>
            </a:r>
            <a:r>
              <a:rPr lang="en-US" dirty="0" smtClean="0"/>
              <a:t>isclosure rule (investors and end users should know </a:t>
            </a:r>
            <a:r>
              <a:rPr lang="en-US" dirty="0"/>
              <a:t>the circumstances </a:t>
            </a:r>
            <a:r>
              <a:rPr lang="en-US" dirty="0" smtClean="0"/>
              <a:t>in which the products are made).</a:t>
            </a:r>
          </a:p>
          <a:p>
            <a:r>
              <a:rPr lang="en-US" dirty="0" smtClean="0"/>
              <a:t>Test of reversibility ( do you accept that one of your family and loved one are treated like those workers).</a:t>
            </a:r>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3200224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Alternatives Open to Management</a:t>
            </a:r>
            <a:endParaRPr lang="en-US" dirty="0"/>
          </a:p>
        </p:txBody>
      </p:sp>
      <p:sp>
        <p:nvSpPr>
          <p:cNvPr id="3" name="Content Placeholder 2"/>
          <p:cNvSpPr>
            <a:spLocks noGrp="1"/>
          </p:cNvSpPr>
          <p:nvPr>
            <p:ph idx="1"/>
          </p:nvPr>
        </p:nvSpPr>
        <p:spPr>
          <a:xfrm>
            <a:off x="457200" y="1935480"/>
            <a:ext cx="8382000" cy="4389120"/>
          </a:xfrm>
        </p:spPr>
        <p:txBody>
          <a:bodyPr/>
          <a:lstStyle/>
          <a:p>
            <a:r>
              <a:rPr lang="en-US" dirty="0" smtClean="0"/>
              <a:t>Global companies practices in a more direct, transparent sourcing model.</a:t>
            </a:r>
          </a:p>
          <a:p>
            <a:r>
              <a:rPr lang="en-US" dirty="0"/>
              <a:t>D</a:t>
            </a:r>
            <a:r>
              <a:rPr lang="en-US" dirty="0" smtClean="0"/>
              <a:t>ecrease the time and facilitate the verification process of the subcontractors.</a:t>
            </a:r>
          </a:p>
          <a:p>
            <a:r>
              <a:rPr lang="en-US" dirty="0" smtClean="0"/>
              <a:t>The government can develop the infrastructure to accommodate more subcontractors in a safe working environment.</a:t>
            </a:r>
            <a:endParaRPr lang="en-US" dirty="0"/>
          </a:p>
        </p:txBody>
      </p:sp>
    </p:spTree>
    <p:extLst>
      <p:ext uri="{BB962C8B-B14F-4D97-AF65-F5344CB8AC3E}">
        <p14:creationId xmlns:p14="http://schemas.microsoft.com/office/powerpoint/2010/main" val="1143545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397" y="10236"/>
            <a:ext cx="8229600" cy="1143000"/>
          </a:xfrm>
        </p:spPr>
        <p:txBody>
          <a:bodyPr>
            <a:noAutofit/>
          </a:bodyPr>
          <a:lstStyle/>
          <a:p>
            <a:r>
              <a:rPr lang="en-US" sz="3600" dirty="0" smtClean="0"/>
              <a:t>Impact of Alternative Course of Action on Stakeholders: Direct Sourcing </a:t>
            </a:r>
            <a:r>
              <a:rPr lang="en-US" sz="3600" dirty="0"/>
              <a:t>M</a:t>
            </a:r>
            <a:r>
              <a:rPr lang="en-US" sz="3600" dirty="0" smtClean="0"/>
              <a:t>odel.</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13999631"/>
              </p:ext>
            </p:extLst>
          </p:nvPr>
        </p:nvGraphicFramePr>
        <p:xfrm>
          <a:off x="441278" y="1162335"/>
          <a:ext cx="8229600" cy="5491480"/>
        </p:xfrm>
        <a:graphic>
          <a:graphicData uri="http://schemas.openxmlformats.org/drawingml/2006/table">
            <a:tbl>
              <a:tblPr firstRow="1" bandRow="1">
                <a:tableStyleId>{5C22544A-7EE6-4342-B048-85BDC9FD1C3A}</a:tableStyleId>
              </a:tblPr>
              <a:tblGrid>
                <a:gridCol w="2514600">
                  <a:extLst>
                    <a:ext uri="{9D8B030D-6E8A-4147-A177-3AD203B41FA5}">
                      <a16:colId xmlns="" xmlns:a16="http://schemas.microsoft.com/office/drawing/2014/main" val="20000"/>
                    </a:ext>
                  </a:extLst>
                </a:gridCol>
                <a:gridCol w="2971800">
                  <a:extLst>
                    <a:ext uri="{9D8B030D-6E8A-4147-A177-3AD203B41FA5}">
                      <a16:colId xmlns="" xmlns:a16="http://schemas.microsoft.com/office/drawing/2014/main" val="20001"/>
                    </a:ext>
                  </a:extLst>
                </a:gridCol>
                <a:gridCol w="2743200">
                  <a:extLst>
                    <a:ext uri="{9D8B030D-6E8A-4147-A177-3AD203B41FA5}">
                      <a16:colId xmlns="" xmlns:a16="http://schemas.microsoft.com/office/drawing/2014/main" val="20002"/>
                    </a:ext>
                  </a:extLst>
                </a:gridCol>
              </a:tblGrid>
              <a:tr h="370840">
                <a:tc>
                  <a:txBody>
                    <a:bodyPr/>
                    <a:lstStyle/>
                    <a:p>
                      <a:endParaRPr lang="en-US" dirty="0"/>
                    </a:p>
                  </a:txBody>
                  <a:tcPr/>
                </a:tc>
                <a:tc>
                  <a:txBody>
                    <a:bodyPr/>
                    <a:lstStyle/>
                    <a:p>
                      <a:r>
                        <a:rPr lang="en-US" dirty="0" smtClean="0"/>
                        <a:t>COSTS</a:t>
                      </a:r>
                      <a:endParaRPr lang="en-US" dirty="0"/>
                    </a:p>
                  </a:txBody>
                  <a:tcPr/>
                </a:tc>
                <a:tc>
                  <a:txBody>
                    <a:bodyPr/>
                    <a:lstStyle/>
                    <a:p>
                      <a:r>
                        <a:rPr lang="en-US" dirty="0" smtClean="0"/>
                        <a:t>BENEFITS</a:t>
                      </a:r>
                      <a:endParaRPr lang="en-US" dirty="0"/>
                    </a:p>
                  </a:txBody>
                  <a:tcPr/>
                </a:tc>
                <a:extLst>
                  <a:ext uri="{0D108BD9-81ED-4DB2-BD59-A6C34878D82A}">
                    <a16:rowId xmlns=""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Garment workers </a:t>
                      </a:r>
                    </a:p>
                    <a:p>
                      <a:endParaRPr lang="en-US" dirty="0"/>
                    </a:p>
                  </a:txBody>
                  <a:tcPr/>
                </a:tc>
                <a:tc>
                  <a:txBody>
                    <a:bodyPr/>
                    <a:lstStyle/>
                    <a:p>
                      <a:pPr marL="285750" indent="-285750">
                        <a:buFont typeface="Arial" panose="020B0604020202020204" pitchFamily="34" charset="0"/>
                        <a:buChar char="•"/>
                      </a:pPr>
                      <a:r>
                        <a:rPr lang="en-US" dirty="0" smtClean="0"/>
                        <a:t>In the short-run,</a:t>
                      </a:r>
                      <a:r>
                        <a:rPr lang="en-US" baseline="0" dirty="0" smtClean="0"/>
                        <a:t> increase in unemployment rate.</a:t>
                      </a:r>
                      <a:endParaRPr lang="en-US" dirty="0"/>
                    </a:p>
                  </a:txBody>
                  <a:tcPr/>
                </a:tc>
                <a:tc>
                  <a:txBody>
                    <a:bodyPr/>
                    <a:lstStyle/>
                    <a:p>
                      <a:pPr marL="285750" indent="-285750">
                        <a:buFont typeface="Arial" panose="020B0604020202020204" pitchFamily="34" charset="0"/>
                        <a:buChar char="•"/>
                      </a:pPr>
                      <a:r>
                        <a:rPr lang="en-US" dirty="0" smtClean="0"/>
                        <a:t>Preserve life their</a:t>
                      </a:r>
                    </a:p>
                    <a:p>
                      <a:pPr marL="285750" indent="-285750">
                        <a:buFont typeface="Arial" panose="020B0604020202020204" pitchFamily="34" charset="0"/>
                        <a:buChar char="•"/>
                      </a:pPr>
                      <a:r>
                        <a:rPr lang="en-US" dirty="0" smtClean="0"/>
                        <a:t>Improve working conditions</a:t>
                      </a:r>
                    </a:p>
                    <a:p>
                      <a:pPr marL="285750" indent="-285750">
                        <a:buFont typeface="Arial" panose="020B0604020202020204" pitchFamily="34" charset="0"/>
                        <a:buChar char="•"/>
                      </a:pPr>
                      <a:r>
                        <a:rPr lang="en-US" dirty="0" smtClean="0"/>
                        <a:t>Increase</a:t>
                      </a:r>
                      <a:r>
                        <a:rPr lang="en-US" baseline="0" dirty="0" smtClean="0"/>
                        <a:t> wages</a:t>
                      </a:r>
                      <a:endParaRPr lang="en-US" dirty="0" smtClean="0"/>
                    </a:p>
                  </a:txBody>
                  <a:tcPr/>
                </a:tc>
                <a:extLst>
                  <a:ext uri="{0D108BD9-81ED-4DB2-BD59-A6C34878D82A}">
                    <a16:rowId xmlns=""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International companies </a:t>
                      </a:r>
                    </a:p>
                    <a:p>
                      <a:endParaRPr lang="en-US" dirty="0"/>
                    </a:p>
                  </a:txBody>
                  <a:tcPr/>
                </a:tc>
                <a:tc>
                  <a:txBody>
                    <a:bodyPr/>
                    <a:lstStyle/>
                    <a:p>
                      <a:pPr marL="285750" indent="-285750">
                        <a:buFont typeface="Arial" panose="020B0604020202020204" pitchFamily="34" charset="0"/>
                        <a:buChar char="•"/>
                      </a:pPr>
                      <a:r>
                        <a:rPr lang="en-US" dirty="0" smtClean="0"/>
                        <a:t>Limited</a:t>
                      </a:r>
                      <a:r>
                        <a:rPr lang="en-US" baseline="0" dirty="0" smtClean="0"/>
                        <a:t> s</a:t>
                      </a:r>
                      <a:r>
                        <a:rPr lang="en-US" dirty="0" smtClean="0"/>
                        <a:t>ourcing model</a:t>
                      </a:r>
                    </a:p>
                    <a:p>
                      <a:pPr marL="285750" indent="-285750">
                        <a:buFont typeface="Arial" panose="020B0604020202020204" pitchFamily="34" charset="0"/>
                        <a:buChar char="•"/>
                      </a:pPr>
                      <a:r>
                        <a:rPr lang="en-US" dirty="0" smtClean="0"/>
                        <a:t>Higher cost</a:t>
                      </a:r>
                    </a:p>
                    <a:p>
                      <a:pPr marL="285750" indent="-285750">
                        <a:buFont typeface="Arial" panose="020B0604020202020204" pitchFamily="34" charset="0"/>
                        <a:buChar char="•"/>
                      </a:pPr>
                      <a:r>
                        <a:rPr lang="en-US" dirty="0" smtClean="0"/>
                        <a:t>Longer lead time</a:t>
                      </a:r>
                    </a:p>
                  </a:txBody>
                  <a:tcPr/>
                </a:tc>
                <a:tc>
                  <a:txBody>
                    <a:bodyPr/>
                    <a:lstStyle/>
                    <a:p>
                      <a:pPr marL="285750" indent="-285750">
                        <a:buFont typeface="Arial" panose="020B0604020202020204" pitchFamily="34" charset="0"/>
                        <a:buChar char="•"/>
                      </a:pPr>
                      <a:r>
                        <a:rPr lang="en-US" dirty="0" smtClean="0"/>
                        <a:t>Maintain reputation</a:t>
                      </a:r>
                    </a:p>
                    <a:p>
                      <a:pPr marL="285750" indent="-285750">
                        <a:buFont typeface="Arial" panose="020B0604020202020204" pitchFamily="34" charset="0"/>
                        <a:buChar char="•"/>
                      </a:pPr>
                      <a:r>
                        <a:rPr lang="en-US" dirty="0" smtClean="0"/>
                        <a:t>Socially responsible.</a:t>
                      </a:r>
                      <a:endParaRPr lang="en-US" dirty="0"/>
                    </a:p>
                  </a:txBody>
                  <a:tcPr/>
                </a:tc>
                <a:extLst>
                  <a:ext uri="{0D108BD9-81ED-4DB2-BD59-A6C34878D82A}">
                    <a16:rowId xmlns=""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Contractors Companies</a:t>
                      </a:r>
                    </a:p>
                    <a:p>
                      <a:endParaRPr lang="en-US" dirty="0"/>
                    </a:p>
                  </a:txBody>
                  <a:tcPr/>
                </a:tc>
                <a:tc>
                  <a:txBody>
                    <a:bodyPr/>
                    <a:lstStyle/>
                    <a:p>
                      <a:pPr marL="285750" indent="-285750">
                        <a:buFont typeface="Arial" panose="020B0604020202020204" pitchFamily="34" charset="0"/>
                        <a:buChar char="•"/>
                      </a:pPr>
                      <a:r>
                        <a:rPr lang="en-US" dirty="0" smtClean="0"/>
                        <a:t>Higher cost</a:t>
                      </a:r>
                    </a:p>
                    <a:p>
                      <a:pPr marL="0" indent="0">
                        <a:buFont typeface="Arial" panose="020B0604020202020204" pitchFamily="34" charset="0"/>
                        <a:buNone/>
                      </a:pPr>
                      <a:endParaRPr lang="en-US" dirty="0"/>
                    </a:p>
                  </a:txBody>
                  <a:tcPr/>
                </a:tc>
                <a:tc>
                  <a:txBody>
                    <a:bodyPr/>
                    <a:lstStyle/>
                    <a:p>
                      <a:pPr marL="285750" indent="-285750">
                        <a:buFont typeface="Arial" panose="020B0604020202020204" pitchFamily="34" charset="0"/>
                        <a:buChar char="•"/>
                      </a:pPr>
                      <a:r>
                        <a:rPr lang="en-US" dirty="0" smtClean="0"/>
                        <a:t>Maintain reputation</a:t>
                      </a:r>
                      <a:endParaRPr lang="en-US" dirty="0"/>
                    </a:p>
                  </a:txBody>
                  <a:tcPr/>
                </a:tc>
                <a:extLst>
                  <a:ext uri="{0D108BD9-81ED-4DB2-BD59-A6C34878D82A}">
                    <a16:rowId xmlns="" xmlns:a16="http://schemas.microsoft.com/office/drawing/2014/main" val="10003"/>
                  </a:ext>
                </a:extLst>
              </a:tr>
              <a:tr h="370840">
                <a:tc>
                  <a:txBody>
                    <a:bodyPr/>
                    <a:lstStyle/>
                    <a:p>
                      <a:r>
                        <a:rPr lang="en-US" dirty="0" smtClean="0"/>
                        <a:t>Subcontractors</a:t>
                      </a:r>
                    </a:p>
                    <a:p>
                      <a:r>
                        <a:rPr lang="en-US" dirty="0" smtClean="0"/>
                        <a:t>companies</a:t>
                      </a:r>
                    </a:p>
                    <a:p>
                      <a:endParaRPr lang="en-US" dirty="0"/>
                    </a:p>
                  </a:txBody>
                  <a:tcPr/>
                </a:tc>
                <a:tc>
                  <a:txBody>
                    <a:bodyPr/>
                    <a:lstStyle/>
                    <a:p>
                      <a:pPr marL="285750" indent="-285750">
                        <a:buFont typeface="Arial" panose="020B0604020202020204" pitchFamily="34" charset="0"/>
                        <a:buChar char="•"/>
                      </a:pPr>
                      <a:r>
                        <a:rPr lang="en-US" dirty="0" smtClean="0"/>
                        <a:t> Lose their business or</a:t>
                      </a:r>
                    </a:p>
                    <a:p>
                      <a:pPr marL="285750" indent="-285750">
                        <a:buFont typeface="Arial" panose="020B0604020202020204" pitchFamily="34" charset="0"/>
                        <a:buChar char="•"/>
                      </a:pPr>
                      <a:r>
                        <a:rPr lang="en-US" dirty="0" smtClean="0"/>
                        <a:t>Decreases their profit</a:t>
                      </a:r>
                      <a:endParaRPr lang="en-US" dirty="0"/>
                    </a:p>
                  </a:txBody>
                  <a:tcPr/>
                </a:tc>
                <a:tc>
                  <a:txBody>
                    <a:bodyPr/>
                    <a:lstStyle/>
                    <a:p>
                      <a:pPr marL="285750" indent="-285750">
                        <a:buFont typeface="Arial" panose="020B0604020202020204" pitchFamily="34" charset="0"/>
                        <a:buChar char="•"/>
                      </a:pPr>
                      <a:r>
                        <a:rPr lang="en-US" dirty="0" smtClean="0"/>
                        <a:t>Encouraged to be legal direct contractors.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Maintain reputation</a:t>
                      </a:r>
                    </a:p>
                    <a:p>
                      <a:pPr marL="285750" indent="-285750">
                        <a:buFont typeface="Arial" panose="020B0604020202020204" pitchFamily="34" charset="0"/>
                        <a:buChar char="•"/>
                      </a:pPr>
                      <a:endParaRPr lang="en-US" dirty="0"/>
                    </a:p>
                  </a:txBody>
                  <a:tcPr/>
                </a:tc>
                <a:extLst>
                  <a:ext uri="{0D108BD9-81ED-4DB2-BD59-A6C34878D82A}">
                    <a16:rowId xmlns=""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Government</a:t>
                      </a:r>
                      <a:r>
                        <a:rPr lang="en-US" baseline="0" dirty="0" smtClean="0"/>
                        <a:t> </a:t>
                      </a:r>
                      <a:r>
                        <a:rPr lang="en-US" dirty="0" smtClean="0"/>
                        <a:t>in Bangladesh </a:t>
                      </a:r>
                    </a:p>
                    <a:p>
                      <a:endParaRPr lang="en-US" dirty="0"/>
                    </a:p>
                  </a:txBody>
                  <a:tcPr/>
                </a:tc>
                <a:tc>
                  <a:txBody>
                    <a:bodyPr/>
                    <a:lstStyle/>
                    <a:p>
                      <a:pPr marL="285750" indent="-285750">
                        <a:buFont typeface="Arial" panose="020B0604020202020204" pitchFamily="34" charset="0"/>
                        <a:buChar char="•"/>
                      </a:pPr>
                      <a:r>
                        <a:rPr lang="en-US" dirty="0" smtClean="0"/>
                        <a:t>In</a:t>
                      </a:r>
                      <a:r>
                        <a:rPr lang="en-US" baseline="0" dirty="0" smtClean="0"/>
                        <a:t> the short- run, d</a:t>
                      </a:r>
                      <a:r>
                        <a:rPr lang="en-US" dirty="0" smtClean="0"/>
                        <a:t>ecreased</a:t>
                      </a:r>
                      <a:r>
                        <a:rPr lang="en-US" baseline="0" dirty="0" smtClean="0"/>
                        <a:t> income</a:t>
                      </a:r>
                      <a:endParaRPr lang="en-US" dirty="0"/>
                    </a:p>
                  </a:txBody>
                  <a:tcPr/>
                </a:tc>
                <a:tc>
                  <a:txBody>
                    <a:bodyPr/>
                    <a:lstStyle/>
                    <a:p>
                      <a:pPr marL="285750" indent="-285750">
                        <a:buFont typeface="Arial" panose="020B0604020202020204" pitchFamily="34" charset="0"/>
                        <a:buChar char="•"/>
                      </a:pPr>
                      <a:r>
                        <a:rPr lang="en-US" dirty="0" smtClean="0"/>
                        <a:t>Maintain reputation</a:t>
                      </a:r>
                    </a:p>
                    <a:p>
                      <a:pPr marL="285750" indent="-285750">
                        <a:buFont typeface="Arial" panose="020B0604020202020204" pitchFamily="34" charset="0"/>
                        <a:buChar char="•"/>
                      </a:pPr>
                      <a:r>
                        <a:rPr lang="en-US" dirty="0" smtClean="0"/>
                        <a:t>Increases long-run investment and income.</a:t>
                      </a:r>
                      <a:endParaRPr lang="en-US" dirty="0"/>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3172451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Impact of Alternative Course of Action on Stakeholders: </a:t>
            </a:r>
            <a:r>
              <a:rPr lang="en-US" sz="3600" dirty="0" smtClean="0"/>
              <a:t>Facilitate </a:t>
            </a:r>
            <a:r>
              <a:rPr lang="en-US" sz="3600" dirty="0"/>
              <a:t>the </a:t>
            </a:r>
            <a:r>
              <a:rPr lang="en-US" sz="3600" dirty="0" smtClean="0"/>
              <a:t>Verification Process </a:t>
            </a:r>
            <a:r>
              <a:rPr lang="en-US" sz="3600" dirty="0"/>
              <a:t>of the </a:t>
            </a:r>
            <a:r>
              <a:rPr lang="en-US" sz="3600" dirty="0" smtClean="0"/>
              <a:t>Subcontractors</a:t>
            </a:r>
            <a:r>
              <a:rPr lang="en-US" sz="3600" dirty="0"/>
              <a: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45282941"/>
              </p:ext>
            </p:extLst>
          </p:nvPr>
        </p:nvGraphicFramePr>
        <p:xfrm>
          <a:off x="457200" y="1935163"/>
          <a:ext cx="8229600" cy="4668520"/>
        </p:xfrm>
        <a:graphic>
          <a:graphicData uri="http://schemas.openxmlformats.org/drawingml/2006/table">
            <a:tbl>
              <a:tblPr firstRow="1" bandRow="1">
                <a:tableStyleId>{5C22544A-7EE6-4342-B048-85BDC9FD1C3A}</a:tableStyleId>
              </a:tblPr>
              <a:tblGrid>
                <a:gridCol w="1676400">
                  <a:extLst>
                    <a:ext uri="{9D8B030D-6E8A-4147-A177-3AD203B41FA5}">
                      <a16:colId xmlns="" xmlns:a16="http://schemas.microsoft.com/office/drawing/2014/main" val="20000"/>
                    </a:ext>
                  </a:extLst>
                </a:gridCol>
                <a:gridCol w="3048000">
                  <a:extLst>
                    <a:ext uri="{9D8B030D-6E8A-4147-A177-3AD203B41FA5}">
                      <a16:colId xmlns="" xmlns:a16="http://schemas.microsoft.com/office/drawing/2014/main" val="20001"/>
                    </a:ext>
                  </a:extLst>
                </a:gridCol>
                <a:gridCol w="3505200">
                  <a:extLst>
                    <a:ext uri="{9D8B030D-6E8A-4147-A177-3AD203B41FA5}">
                      <a16:colId xmlns="" xmlns:a16="http://schemas.microsoft.com/office/drawing/2014/main" val="20002"/>
                    </a:ext>
                  </a:extLst>
                </a:gridCol>
              </a:tblGrid>
              <a:tr h="370840">
                <a:tc>
                  <a:txBody>
                    <a:bodyPr/>
                    <a:lstStyle/>
                    <a:p>
                      <a:endParaRPr lang="en-US" dirty="0"/>
                    </a:p>
                  </a:txBody>
                  <a:tcPr/>
                </a:tc>
                <a:tc>
                  <a:txBody>
                    <a:bodyPr/>
                    <a:lstStyle/>
                    <a:p>
                      <a:r>
                        <a:rPr lang="en-US" dirty="0" smtClean="0"/>
                        <a:t>COSTS</a:t>
                      </a:r>
                      <a:endParaRPr lang="en-US" dirty="0"/>
                    </a:p>
                  </a:txBody>
                  <a:tcPr/>
                </a:tc>
                <a:tc>
                  <a:txBody>
                    <a:bodyPr/>
                    <a:lstStyle/>
                    <a:p>
                      <a:r>
                        <a:rPr lang="en-US" dirty="0" smtClean="0"/>
                        <a:t>BENEFITS</a:t>
                      </a:r>
                      <a:endParaRPr lang="en-US" dirty="0"/>
                    </a:p>
                  </a:txBody>
                  <a:tcPr/>
                </a:tc>
                <a:extLst>
                  <a:ext uri="{0D108BD9-81ED-4DB2-BD59-A6C34878D82A}">
                    <a16:rowId xmlns=""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Garment workers </a:t>
                      </a:r>
                    </a:p>
                  </a:txBody>
                  <a:tcPr/>
                </a:tc>
                <a:tc>
                  <a:txBody>
                    <a:bodyPr/>
                    <a:lstStyle/>
                    <a:p>
                      <a:endParaRPr lang="en-US" dirty="0"/>
                    </a:p>
                  </a:txBody>
                  <a:tcPr/>
                </a:tc>
                <a:tc>
                  <a:txBody>
                    <a:bodyPr/>
                    <a:lstStyle/>
                    <a:p>
                      <a:pPr marL="285750" indent="-285750">
                        <a:buFont typeface="Arial" panose="020B0604020202020204" pitchFamily="34" charset="0"/>
                        <a:buChar char="•"/>
                      </a:pPr>
                      <a:r>
                        <a:rPr lang="en-US" dirty="0" smtClean="0"/>
                        <a:t>Improve working conditions</a:t>
                      </a:r>
                    </a:p>
                    <a:p>
                      <a:pPr marL="285750" indent="-285750">
                        <a:buFont typeface="Arial" panose="020B0604020202020204" pitchFamily="34" charset="0"/>
                        <a:buChar char="•"/>
                      </a:pPr>
                      <a:r>
                        <a:rPr lang="en-US" dirty="0" smtClean="0"/>
                        <a:t>Increase</a:t>
                      </a:r>
                      <a:r>
                        <a:rPr lang="en-US" baseline="0" dirty="0" smtClean="0"/>
                        <a:t> wages</a:t>
                      </a:r>
                      <a:endParaRPr lang="en-US" dirty="0" smtClean="0"/>
                    </a:p>
                  </a:txBody>
                  <a:tcPr/>
                </a:tc>
                <a:extLst>
                  <a:ext uri="{0D108BD9-81ED-4DB2-BD59-A6C34878D82A}">
                    <a16:rowId xmlns=""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International companies </a:t>
                      </a:r>
                    </a:p>
                  </a:txBody>
                  <a:tcPr/>
                </a:tc>
                <a:tc>
                  <a:txBody>
                    <a:bodyPr/>
                    <a:lstStyle/>
                    <a:p>
                      <a:pPr marL="285750" indent="-285750">
                        <a:buFont typeface="Arial" panose="020B0604020202020204" pitchFamily="34" charset="0"/>
                        <a:buChar char="•"/>
                      </a:pPr>
                      <a:r>
                        <a:rPr lang="en-US" dirty="0" smtClean="0"/>
                        <a:t>Higher cost</a:t>
                      </a:r>
                    </a:p>
                    <a:p>
                      <a:pPr marL="285750" indent="-285750">
                        <a:buFont typeface="Arial" panose="020B0604020202020204" pitchFamily="34" charset="0"/>
                        <a:buChar char="•"/>
                      </a:pPr>
                      <a:r>
                        <a:rPr lang="en-US" dirty="0" smtClean="0"/>
                        <a:t>Longer lead time</a:t>
                      </a:r>
                      <a:endParaRPr lang="en-US" dirty="0"/>
                    </a:p>
                  </a:txBody>
                  <a:tcPr/>
                </a:tc>
                <a:tc>
                  <a:txBody>
                    <a:bodyPr/>
                    <a:lstStyle/>
                    <a:p>
                      <a:pPr marL="285750" indent="-285750">
                        <a:buFont typeface="Arial" panose="020B0604020202020204" pitchFamily="34" charset="0"/>
                        <a:buChar char="•"/>
                      </a:pPr>
                      <a:r>
                        <a:rPr lang="en-US" dirty="0" smtClean="0"/>
                        <a:t>Maintain reputation</a:t>
                      </a:r>
                    </a:p>
                    <a:p>
                      <a:pPr marL="285750" indent="-285750">
                        <a:buFont typeface="Arial" panose="020B0604020202020204" pitchFamily="34" charset="0"/>
                        <a:buChar char="•"/>
                      </a:pPr>
                      <a:r>
                        <a:rPr lang="en-US" dirty="0" smtClean="0"/>
                        <a:t>Socially responsible</a:t>
                      </a:r>
                    </a:p>
                  </a:txBody>
                  <a:tcPr/>
                </a:tc>
                <a:extLst>
                  <a:ext uri="{0D108BD9-81ED-4DB2-BD59-A6C34878D82A}">
                    <a16:rowId xmlns=""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Contractors Companies</a:t>
                      </a:r>
                    </a:p>
                  </a:txBody>
                  <a:tcPr/>
                </a:tc>
                <a:tc>
                  <a:txBody>
                    <a:bodyPr/>
                    <a:lstStyle/>
                    <a:p>
                      <a:pPr marL="285750" indent="-285750">
                        <a:buFont typeface="Arial" panose="020B0604020202020204" pitchFamily="34" charset="0"/>
                        <a:buChar char="•"/>
                      </a:pPr>
                      <a:r>
                        <a:rPr lang="en-US" dirty="0" smtClean="0"/>
                        <a:t>Lose part of their business </a:t>
                      </a:r>
                    </a:p>
                    <a:p>
                      <a:pPr marL="285750" indent="-285750">
                        <a:buFont typeface="Arial" panose="020B0604020202020204" pitchFamily="34" charset="0"/>
                        <a:buChar char="•"/>
                      </a:pPr>
                      <a:r>
                        <a:rPr lang="en-US" dirty="0" smtClean="0"/>
                        <a:t>Higher cost</a:t>
                      </a:r>
                      <a:endParaRPr lang="en-US" dirty="0"/>
                    </a:p>
                  </a:txBody>
                  <a:tcPr/>
                </a:tc>
                <a:tc>
                  <a:txBody>
                    <a:bodyPr/>
                    <a:lstStyle/>
                    <a:p>
                      <a:pPr marL="285750" indent="-285750">
                        <a:buFont typeface="Arial" panose="020B0604020202020204" pitchFamily="34" charset="0"/>
                        <a:buChar char="•"/>
                      </a:pPr>
                      <a:r>
                        <a:rPr lang="en-US" dirty="0" smtClean="0"/>
                        <a:t>Maintain reputation</a:t>
                      </a:r>
                    </a:p>
                    <a:p>
                      <a:pPr marL="285750" indent="-285750">
                        <a:buFont typeface="Arial" panose="020B0604020202020204" pitchFamily="34" charset="0"/>
                        <a:buChar char="•"/>
                      </a:pPr>
                      <a:r>
                        <a:rPr lang="en-US" sz="1800" dirty="0" smtClean="0"/>
                        <a:t>Direct Sourcing </a:t>
                      </a:r>
                      <a:r>
                        <a:rPr lang="en-US" dirty="0" smtClean="0"/>
                        <a:t>opportunities </a:t>
                      </a:r>
                      <a:endParaRPr lang="en-US" dirty="0"/>
                    </a:p>
                  </a:txBody>
                  <a:tcPr/>
                </a:tc>
                <a:extLst>
                  <a:ext uri="{0D108BD9-81ED-4DB2-BD59-A6C34878D82A}">
                    <a16:rowId xmlns="" xmlns:a16="http://schemas.microsoft.com/office/drawing/2014/main" val="10003"/>
                  </a:ext>
                </a:extLst>
              </a:tr>
              <a:tr h="370840">
                <a:tc>
                  <a:txBody>
                    <a:bodyPr/>
                    <a:lstStyle/>
                    <a:p>
                      <a:r>
                        <a:rPr lang="en-US" dirty="0" smtClean="0"/>
                        <a:t>Subcontractors</a:t>
                      </a:r>
                    </a:p>
                    <a:p>
                      <a:r>
                        <a:rPr lang="en-US" dirty="0" smtClean="0"/>
                        <a:t>companies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Possible</a:t>
                      </a:r>
                      <a:r>
                        <a:rPr lang="en-US" baseline="0" dirty="0" smtClean="0"/>
                        <a:t> l</a:t>
                      </a:r>
                      <a:r>
                        <a:rPr lang="en-US" dirty="0" smtClean="0"/>
                        <a:t>ost of their business </a:t>
                      </a:r>
                    </a:p>
                    <a:p>
                      <a:pPr marL="285750" indent="-285750">
                        <a:buFont typeface="Arial" panose="020B0604020202020204" pitchFamily="34" charset="0"/>
                        <a:buChar char="•"/>
                      </a:pPr>
                      <a:r>
                        <a:rPr lang="en-US" dirty="0" smtClean="0"/>
                        <a:t>Higher cost and</a:t>
                      </a:r>
                      <a:r>
                        <a:rPr lang="en-US" baseline="0" dirty="0" smtClean="0"/>
                        <a:t> </a:t>
                      </a:r>
                      <a:r>
                        <a:rPr lang="en-US" dirty="0" smtClean="0"/>
                        <a:t>spending </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Maintain reputation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Encouraged to be legal direct contractors.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Possible</a:t>
                      </a:r>
                      <a:r>
                        <a:rPr lang="en-US" baseline="0" dirty="0" smtClean="0"/>
                        <a:t> new </a:t>
                      </a:r>
                      <a:r>
                        <a:rPr lang="en-US" dirty="0" smtClean="0"/>
                        <a:t>business opportunities as contractors </a:t>
                      </a:r>
                    </a:p>
                  </a:txBody>
                  <a:tcPr/>
                </a:tc>
                <a:extLst>
                  <a:ext uri="{0D108BD9-81ED-4DB2-BD59-A6C34878D82A}">
                    <a16:rowId xmlns=""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Government</a:t>
                      </a:r>
                      <a:r>
                        <a:rPr lang="en-US" baseline="0" dirty="0" smtClean="0"/>
                        <a:t> </a:t>
                      </a:r>
                      <a:r>
                        <a:rPr lang="en-US" dirty="0" smtClean="0"/>
                        <a:t>in Bangladesh </a:t>
                      </a:r>
                    </a:p>
                    <a:p>
                      <a:endParaRPr lang="en-US" dirty="0"/>
                    </a:p>
                  </a:txBody>
                  <a:tcPr/>
                </a:tc>
                <a:tc>
                  <a:txBody>
                    <a:bodyPr/>
                    <a:lstStyle/>
                    <a:p>
                      <a:pPr marL="0" indent="0">
                        <a:buFont typeface="Arial" panose="020B0604020202020204" pitchFamily="34" charset="0"/>
                        <a:buNone/>
                      </a:pPr>
                      <a:endParaRPr lang="en-US" dirty="0"/>
                    </a:p>
                  </a:txBody>
                  <a:tcPr/>
                </a:tc>
                <a:tc>
                  <a:txBody>
                    <a:bodyPr/>
                    <a:lstStyle/>
                    <a:p>
                      <a:pPr marL="285750" indent="-285750">
                        <a:buFont typeface="Arial" panose="020B0604020202020204" pitchFamily="34" charset="0"/>
                        <a:buChar char="•"/>
                      </a:pPr>
                      <a:r>
                        <a:rPr lang="en-US" dirty="0" smtClean="0"/>
                        <a:t>Maintain reputation</a:t>
                      </a:r>
                      <a:endParaRPr lang="en-US" dirty="0"/>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130695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a:t>Impact of Alternative Course of Action on Stakeholders: </a:t>
            </a:r>
            <a:r>
              <a:rPr lang="en-US" sz="3600" dirty="0" smtClean="0"/>
              <a:t>Develop </a:t>
            </a:r>
            <a:r>
              <a:rPr lang="en-US" sz="3600" dirty="0"/>
              <a:t>the </a:t>
            </a:r>
            <a:r>
              <a:rPr lang="en-US" sz="3600" dirty="0" smtClean="0"/>
              <a:t>Infrastructure </a:t>
            </a:r>
            <a:r>
              <a:rPr lang="en-US" sz="3600" dirty="0"/>
              <a:t>to </a:t>
            </a:r>
            <a:r>
              <a:rPr lang="en-US" sz="3600" dirty="0" smtClean="0"/>
              <a:t>Accommodate </a:t>
            </a:r>
            <a:r>
              <a:rPr lang="en-US" sz="3600" dirty="0"/>
              <a:t>more </a:t>
            </a:r>
            <a:r>
              <a:rPr lang="en-US" sz="3600" dirty="0" smtClean="0"/>
              <a:t>Subcontractors .</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38372827"/>
              </p:ext>
            </p:extLst>
          </p:nvPr>
        </p:nvGraphicFramePr>
        <p:xfrm>
          <a:off x="457200" y="1684361"/>
          <a:ext cx="8229600" cy="4942840"/>
        </p:xfrm>
        <a:graphic>
          <a:graphicData uri="http://schemas.openxmlformats.org/drawingml/2006/table">
            <a:tbl>
              <a:tblPr firstRow="1" bandRow="1">
                <a:tableStyleId>{5C22544A-7EE6-4342-B048-85BDC9FD1C3A}</a:tableStyleId>
              </a:tblPr>
              <a:tblGrid>
                <a:gridCol w="1676400">
                  <a:extLst>
                    <a:ext uri="{9D8B030D-6E8A-4147-A177-3AD203B41FA5}">
                      <a16:colId xmlns="" xmlns:a16="http://schemas.microsoft.com/office/drawing/2014/main" val="20000"/>
                    </a:ext>
                  </a:extLst>
                </a:gridCol>
                <a:gridCol w="3200400">
                  <a:extLst>
                    <a:ext uri="{9D8B030D-6E8A-4147-A177-3AD203B41FA5}">
                      <a16:colId xmlns="" xmlns:a16="http://schemas.microsoft.com/office/drawing/2014/main" val="20001"/>
                    </a:ext>
                  </a:extLst>
                </a:gridCol>
                <a:gridCol w="3352800">
                  <a:extLst>
                    <a:ext uri="{9D8B030D-6E8A-4147-A177-3AD203B41FA5}">
                      <a16:colId xmlns="" xmlns:a16="http://schemas.microsoft.com/office/drawing/2014/main" val="20002"/>
                    </a:ext>
                  </a:extLst>
                </a:gridCol>
              </a:tblGrid>
              <a:tr h="370840">
                <a:tc>
                  <a:txBody>
                    <a:bodyPr/>
                    <a:lstStyle/>
                    <a:p>
                      <a:endParaRPr lang="en-US" dirty="0"/>
                    </a:p>
                  </a:txBody>
                  <a:tcPr/>
                </a:tc>
                <a:tc>
                  <a:txBody>
                    <a:bodyPr/>
                    <a:lstStyle/>
                    <a:p>
                      <a:r>
                        <a:rPr lang="en-US" dirty="0" smtClean="0"/>
                        <a:t>COSTS</a:t>
                      </a:r>
                      <a:endParaRPr lang="en-US" dirty="0"/>
                    </a:p>
                  </a:txBody>
                  <a:tcPr/>
                </a:tc>
                <a:tc>
                  <a:txBody>
                    <a:bodyPr/>
                    <a:lstStyle/>
                    <a:p>
                      <a:r>
                        <a:rPr lang="en-US" dirty="0" smtClean="0"/>
                        <a:t>BENEFITS</a:t>
                      </a:r>
                      <a:endParaRPr lang="en-US" dirty="0"/>
                    </a:p>
                  </a:txBody>
                  <a:tcPr/>
                </a:tc>
                <a:extLst>
                  <a:ext uri="{0D108BD9-81ED-4DB2-BD59-A6C34878D82A}">
                    <a16:rowId xmlns=""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Garment workers </a:t>
                      </a:r>
                    </a:p>
                  </a:txBody>
                  <a:tcPr/>
                </a:tc>
                <a:tc>
                  <a:txBody>
                    <a:bodyPr/>
                    <a:lstStyle/>
                    <a:p>
                      <a:endParaRPr lang="en-US" dirty="0"/>
                    </a:p>
                  </a:txBody>
                  <a:tcPr/>
                </a:tc>
                <a:tc>
                  <a:txBody>
                    <a:bodyPr/>
                    <a:lstStyle/>
                    <a:p>
                      <a:pPr marL="285750" indent="-285750">
                        <a:buFont typeface="Arial" panose="020B0604020202020204" pitchFamily="34" charset="0"/>
                        <a:buChar char="•"/>
                      </a:pPr>
                      <a:r>
                        <a:rPr lang="en-US" dirty="0" smtClean="0"/>
                        <a:t>Improve working conditions</a:t>
                      </a:r>
                    </a:p>
                    <a:p>
                      <a:pPr marL="285750" indent="-285750">
                        <a:buFont typeface="Arial" panose="020B0604020202020204" pitchFamily="34" charset="0"/>
                        <a:buChar char="•"/>
                      </a:pPr>
                      <a:r>
                        <a:rPr lang="en-US" dirty="0" smtClean="0"/>
                        <a:t>Increase</a:t>
                      </a:r>
                      <a:r>
                        <a:rPr lang="en-US" baseline="0" dirty="0" smtClean="0"/>
                        <a:t> wages</a:t>
                      </a:r>
                      <a:endParaRPr lang="en-US" dirty="0" smtClean="0"/>
                    </a:p>
                  </a:txBody>
                  <a:tcPr/>
                </a:tc>
                <a:extLst>
                  <a:ext uri="{0D108BD9-81ED-4DB2-BD59-A6C34878D82A}">
                    <a16:rowId xmlns=""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International companies </a:t>
                      </a:r>
                    </a:p>
                  </a:txBody>
                  <a:tcPr/>
                </a:tc>
                <a:tc>
                  <a:txBody>
                    <a:bodyPr/>
                    <a:lstStyle/>
                    <a:p>
                      <a:pPr marL="285750" indent="-285750">
                        <a:buFont typeface="Arial" panose="020B0604020202020204" pitchFamily="34" charset="0"/>
                        <a:buChar char="•"/>
                      </a:pPr>
                      <a:r>
                        <a:rPr lang="en-US" dirty="0" smtClean="0"/>
                        <a:t>Higher cost </a:t>
                      </a:r>
                      <a:endParaRPr lang="en-US" dirty="0"/>
                    </a:p>
                  </a:txBody>
                  <a:tcPr/>
                </a:tc>
                <a:tc>
                  <a:txBody>
                    <a:bodyPr/>
                    <a:lstStyle/>
                    <a:p>
                      <a:pPr marL="285750" indent="-285750">
                        <a:buFont typeface="Arial" panose="020B0604020202020204" pitchFamily="34" charset="0"/>
                        <a:buChar char="•"/>
                      </a:pPr>
                      <a:r>
                        <a:rPr lang="en-US" dirty="0" smtClean="0"/>
                        <a:t>Maintain reputation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Socially responsible</a:t>
                      </a:r>
                    </a:p>
                  </a:txBody>
                  <a:tcPr/>
                </a:tc>
                <a:extLst>
                  <a:ext uri="{0D108BD9-81ED-4DB2-BD59-A6C34878D82A}">
                    <a16:rowId xmlns=""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Contractors Companies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Higher cost </a:t>
                      </a:r>
                    </a:p>
                    <a:p>
                      <a:endParaRPr lang="en-US" dirty="0"/>
                    </a:p>
                  </a:txBody>
                  <a:tcPr/>
                </a:tc>
                <a:tc>
                  <a:txBody>
                    <a:bodyPr/>
                    <a:lstStyle/>
                    <a:p>
                      <a:pPr marL="285750" indent="-285750">
                        <a:buFont typeface="Arial" panose="020B0604020202020204" pitchFamily="34" charset="0"/>
                        <a:buChar char="•"/>
                      </a:pPr>
                      <a:r>
                        <a:rPr lang="en-US" dirty="0" smtClean="0"/>
                        <a:t>Maintain reputation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Possible</a:t>
                      </a:r>
                      <a:r>
                        <a:rPr lang="en-US" baseline="0" dirty="0" smtClean="0"/>
                        <a:t> new </a:t>
                      </a:r>
                      <a:r>
                        <a:rPr lang="en-US" dirty="0" smtClean="0"/>
                        <a:t>business opportunities as contractors </a:t>
                      </a:r>
                    </a:p>
                  </a:txBody>
                  <a:tcPr/>
                </a:tc>
                <a:extLst>
                  <a:ext uri="{0D108BD9-81ED-4DB2-BD59-A6C34878D82A}">
                    <a16:rowId xmlns="" xmlns:a16="http://schemas.microsoft.com/office/drawing/2014/main" val="10003"/>
                  </a:ext>
                </a:extLst>
              </a:tr>
              <a:tr h="370840">
                <a:tc>
                  <a:txBody>
                    <a:bodyPr/>
                    <a:lstStyle/>
                    <a:p>
                      <a:r>
                        <a:rPr lang="en-US" dirty="0" smtClean="0"/>
                        <a:t>Subcontractors</a:t>
                      </a:r>
                    </a:p>
                    <a:p>
                      <a:r>
                        <a:rPr lang="en-US" dirty="0" smtClean="0"/>
                        <a:t>companies</a:t>
                      </a:r>
                    </a:p>
                    <a:p>
                      <a:endParaRPr lang="en-US" dirty="0"/>
                    </a:p>
                  </a:txBody>
                  <a:tcPr/>
                </a:tc>
                <a:tc>
                  <a:txBody>
                    <a:bodyPr/>
                    <a:lstStyle/>
                    <a:p>
                      <a:pPr marL="285750" indent="-285750">
                        <a:buFont typeface="Arial" panose="020B0604020202020204" pitchFamily="34" charset="0"/>
                        <a:buChar char="•"/>
                      </a:pPr>
                      <a:r>
                        <a:rPr lang="en-US" dirty="0" smtClean="0"/>
                        <a:t>Higher cost</a:t>
                      </a:r>
                      <a:endParaRPr lang="en-US" dirty="0"/>
                    </a:p>
                  </a:txBody>
                  <a:tcPr/>
                </a:tc>
                <a:tc>
                  <a:txBody>
                    <a:bodyPr/>
                    <a:lstStyle/>
                    <a:p>
                      <a:pPr marL="285750" indent="-285750">
                        <a:buFont typeface="Arial" panose="020B0604020202020204" pitchFamily="34" charset="0"/>
                        <a:buChar char="•"/>
                      </a:pPr>
                      <a:r>
                        <a:rPr lang="en-US" dirty="0" smtClean="0"/>
                        <a:t>Maintain reputation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Possible</a:t>
                      </a:r>
                      <a:r>
                        <a:rPr lang="en-US" baseline="0" dirty="0" smtClean="0"/>
                        <a:t> new </a:t>
                      </a:r>
                      <a:r>
                        <a:rPr lang="en-US" dirty="0" smtClean="0"/>
                        <a:t>business opportunities as contractors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Encouraged to be legal direct contractors.</a:t>
                      </a:r>
                    </a:p>
                  </a:txBody>
                  <a:tcPr/>
                </a:tc>
                <a:extLst>
                  <a:ext uri="{0D108BD9-81ED-4DB2-BD59-A6C34878D82A}">
                    <a16:rowId xmlns=""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Government</a:t>
                      </a:r>
                      <a:r>
                        <a:rPr lang="en-US" baseline="0" dirty="0" smtClean="0"/>
                        <a:t> </a:t>
                      </a:r>
                      <a:r>
                        <a:rPr lang="en-US" dirty="0" smtClean="0"/>
                        <a:t>in Bangladesh </a:t>
                      </a:r>
                    </a:p>
                    <a:p>
                      <a:endParaRPr lang="en-US" dirty="0"/>
                    </a:p>
                  </a:txBody>
                  <a:tcPr/>
                </a:tc>
                <a:tc>
                  <a:txBody>
                    <a:bodyPr/>
                    <a:lstStyle/>
                    <a:p>
                      <a:pPr marL="285750" indent="-285750">
                        <a:buFont typeface="Arial" panose="020B0604020202020204" pitchFamily="34" charset="0"/>
                        <a:buChar char="•"/>
                      </a:pPr>
                      <a:r>
                        <a:rPr lang="en-US" dirty="0" smtClean="0"/>
                        <a:t>More government spending </a:t>
                      </a:r>
                      <a:endParaRPr lang="en-US" dirty="0"/>
                    </a:p>
                  </a:txBody>
                  <a:tcPr/>
                </a:tc>
                <a:tc>
                  <a:txBody>
                    <a:bodyPr/>
                    <a:lstStyle/>
                    <a:p>
                      <a:pPr marL="285750" indent="-285750">
                        <a:buFont typeface="Arial" panose="020B0604020202020204" pitchFamily="34" charset="0"/>
                        <a:buChar char="•"/>
                      </a:pPr>
                      <a:r>
                        <a:rPr lang="en-US" dirty="0" smtClean="0"/>
                        <a:t>Maintain reputation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Increases long-run investment and income.</a:t>
                      </a:r>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2597058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Applicable Ethical Principle or </a:t>
            </a:r>
            <a:r>
              <a:rPr lang="en-US" dirty="0" smtClean="0"/>
              <a:t>Standard: </a:t>
            </a:r>
            <a:r>
              <a:rPr lang="en-US" dirty="0"/>
              <a:t>Direct Sourcing Model.</a:t>
            </a:r>
          </a:p>
        </p:txBody>
      </p:sp>
      <p:sp>
        <p:nvSpPr>
          <p:cNvPr id="3" name="Content Placeholder 2"/>
          <p:cNvSpPr>
            <a:spLocks noGrp="1"/>
          </p:cNvSpPr>
          <p:nvPr>
            <p:ph idx="1"/>
          </p:nvPr>
        </p:nvSpPr>
        <p:spPr/>
        <p:txBody>
          <a:bodyPr/>
          <a:lstStyle/>
          <a:p>
            <a:r>
              <a:rPr lang="en-US" dirty="0"/>
              <a:t>Duty of Care</a:t>
            </a:r>
          </a:p>
          <a:p>
            <a:r>
              <a:rPr lang="en-US" dirty="0" smtClean="0"/>
              <a:t>Reversibility Principle</a:t>
            </a:r>
          </a:p>
          <a:p>
            <a:r>
              <a:rPr lang="en-US" dirty="0" smtClean="0"/>
              <a:t>Human Rights</a:t>
            </a:r>
          </a:p>
          <a:p>
            <a:r>
              <a:rPr lang="en-US" dirty="0"/>
              <a:t>The disclosure rule</a:t>
            </a:r>
            <a:endParaRPr lang="en-US" dirty="0" smtClean="0"/>
          </a:p>
          <a:p>
            <a:endParaRPr lang="en-US" dirty="0"/>
          </a:p>
        </p:txBody>
      </p:sp>
    </p:spTree>
    <p:extLst>
      <p:ext uri="{BB962C8B-B14F-4D97-AF65-F5344CB8AC3E}">
        <p14:creationId xmlns:p14="http://schemas.microsoft.com/office/powerpoint/2010/main" val="1713265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92480"/>
            <a:ext cx="9372600" cy="1143000"/>
          </a:xfrm>
        </p:spPr>
        <p:txBody>
          <a:bodyPr>
            <a:noAutofit/>
          </a:bodyPr>
          <a:lstStyle/>
          <a:p>
            <a:r>
              <a:rPr lang="en-US" sz="4000" dirty="0"/>
              <a:t>Applicable Ethical Principle or </a:t>
            </a:r>
            <a:r>
              <a:rPr lang="en-US" sz="4000" dirty="0" smtClean="0"/>
              <a:t>Standard: </a:t>
            </a:r>
            <a:r>
              <a:rPr lang="en-US" sz="4000" dirty="0"/>
              <a:t>Facilitate the Verification Process of the Subcontractors</a:t>
            </a:r>
            <a:r>
              <a:rPr lang="en-US" sz="4000" dirty="0" smtClean="0"/>
              <a:t>.</a:t>
            </a:r>
            <a:endParaRPr lang="en-US" sz="4000" dirty="0"/>
          </a:p>
        </p:txBody>
      </p:sp>
      <p:sp>
        <p:nvSpPr>
          <p:cNvPr id="3" name="Content Placeholder 2"/>
          <p:cNvSpPr>
            <a:spLocks noGrp="1"/>
          </p:cNvSpPr>
          <p:nvPr>
            <p:ph idx="1"/>
          </p:nvPr>
        </p:nvSpPr>
        <p:spPr/>
        <p:txBody>
          <a:bodyPr/>
          <a:lstStyle/>
          <a:p>
            <a:r>
              <a:rPr lang="en-US" dirty="0"/>
              <a:t>Duty of Care</a:t>
            </a:r>
          </a:p>
          <a:p>
            <a:r>
              <a:rPr lang="en-US" dirty="0" smtClean="0"/>
              <a:t>Reversibility Principle</a:t>
            </a:r>
          </a:p>
          <a:p>
            <a:r>
              <a:rPr lang="en-US" dirty="0" smtClean="0"/>
              <a:t>Human Rights</a:t>
            </a:r>
          </a:p>
          <a:p>
            <a:r>
              <a:rPr lang="en-US" dirty="0"/>
              <a:t>The disclosure rule</a:t>
            </a:r>
            <a:endParaRPr lang="en-US" dirty="0" smtClean="0"/>
          </a:p>
          <a:p>
            <a:endParaRPr lang="en-US" dirty="0"/>
          </a:p>
        </p:txBody>
      </p:sp>
    </p:spTree>
    <p:extLst>
      <p:ext uri="{BB962C8B-B14F-4D97-AF65-F5344CB8AC3E}">
        <p14:creationId xmlns:p14="http://schemas.microsoft.com/office/powerpoint/2010/main" val="2257463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9540"/>
            <a:ext cx="8229600" cy="1143000"/>
          </a:xfrm>
        </p:spPr>
        <p:txBody>
          <a:bodyPr>
            <a:noAutofit/>
          </a:bodyPr>
          <a:lstStyle/>
          <a:p>
            <a:r>
              <a:rPr lang="en-US" sz="4000" dirty="0"/>
              <a:t>Applicable Ethical Principle or </a:t>
            </a:r>
            <a:r>
              <a:rPr lang="en-US" sz="4000" dirty="0" smtClean="0"/>
              <a:t>Standard: </a:t>
            </a:r>
            <a:r>
              <a:rPr lang="en-US" sz="4000" dirty="0"/>
              <a:t>Develop the Infrastructure to Accommodate more Subcontractors .</a:t>
            </a:r>
          </a:p>
        </p:txBody>
      </p:sp>
      <p:sp>
        <p:nvSpPr>
          <p:cNvPr id="3" name="Content Placeholder 2"/>
          <p:cNvSpPr>
            <a:spLocks noGrp="1"/>
          </p:cNvSpPr>
          <p:nvPr>
            <p:ph idx="1"/>
          </p:nvPr>
        </p:nvSpPr>
        <p:spPr/>
        <p:txBody>
          <a:bodyPr/>
          <a:lstStyle/>
          <a:p>
            <a:r>
              <a:rPr lang="en-US" dirty="0"/>
              <a:t>Duty of Care</a:t>
            </a:r>
          </a:p>
          <a:p>
            <a:r>
              <a:rPr lang="en-US" dirty="0" smtClean="0"/>
              <a:t>Reversibility Principle</a:t>
            </a:r>
          </a:p>
          <a:p>
            <a:r>
              <a:rPr lang="en-US" dirty="0" smtClean="0"/>
              <a:t>Human Rights</a:t>
            </a:r>
          </a:p>
          <a:p>
            <a:r>
              <a:rPr lang="en-US" dirty="0"/>
              <a:t>The disclosure rule</a:t>
            </a:r>
            <a:endParaRPr lang="en-US" dirty="0" smtClean="0"/>
          </a:p>
          <a:p>
            <a:endParaRPr lang="en-US" dirty="0"/>
          </a:p>
        </p:txBody>
      </p:sp>
    </p:spTree>
    <p:extLst>
      <p:ext uri="{BB962C8B-B14F-4D97-AF65-F5344CB8AC3E}">
        <p14:creationId xmlns:p14="http://schemas.microsoft.com/office/powerpoint/2010/main" val="2442912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Position/Recommendation</a:t>
            </a:r>
            <a:endParaRPr lang="en-US" dirty="0"/>
          </a:p>
        </p:txBody>
      </p:sp>
      <p:sp>
        <p:nvSpPr>
          <p:cNvPr id="3" name="Content Placeholder 2"/>
          <p:cNvSpPr>
            <a:spLocks noGrp="1"/>
          </p:cNvSpPr>
          <p:nvPr>
            <p:ph idx="1"/>
          </p:nvPr>
        </p:nvSpPr>
        <p:spPr>
          <a:xfrm>
            <a:off x="436728" y="1935480"/>
            <a:ext cx="8250072" cy="4389120"/>
          </a:xfrm>
        </p:spPr>
        <p:txBody>
          <a:bodyPr/>
          <a:lstStyle/>
          <a:p>
            <a:r>
              <a:rPr lang="en-US" dirty="0" smtClean="0"/>
              <a:t>Global brands should </a:t>
            </a:r>
            <a:r>
              <a:rPr lang="en-US" dirty="0"/>
              <a:t>practices </a:t>
            </a:r>
            <a:r>
              <a:rPr lang="en-US" dirty="0" smtClean="0"/>
              <a:t>in more </a:t>
            </a:r>
            <a:r>
              <a:rPr lang="en-US" dirty="0"/>
              <a:t>direct, transparent sourcing model</a:t>
            </a:r>
            <a:r>
              <a:rPr lang="en-US" dirty="0" smtClean="0"/>
              <a:t>.</a:t>
            </a:r>
          </a:p>
          <a:p>
            <a:r>
              <a:rPr lang="en-US" dirty="0"/>
              <a:t>Global companies should implement strict supplier code of conduct and an inspection system</a:t>
            </a:r>
            <a:r>
              <a:rPr lang="en-US" dirty="0" smtClean="0"/>
              <a:t>. They should decrease </a:t>
            </a:r>
            <a:r>
              <a:rPr lang="en-US" dirty="0"/>
              <a:t>the time and facilitate the verification process of the subcontractors</a:t>
            </a:r>
            <a:r>
              <a:rPr lang="en-US" dirty="0" smtClean="0"/>
              <a:t>.</a:t>
            </a:r>
          </a:p>
          <a:p>
            <a:r>
              <a:rPr lang="en-US" dirty="0"/>
              <a:t>The government </a:t>
            </a:r>
            <a:r>
              <a:rPr lang="en-US" dirty="0" smtClean="0"/>
              <a:t>should develop </a:t>
            </a:r>
            <a:r>
              <a:rPr lang="en-US" dirty="0"/>
              <a:t>the infrastructure to accommodate more subcontractors in a safe working environment.</a:t>
            </a:r>
          </a:p>
          <a:p>
            <a:endParaRPr lang="en-US" dirty="0"/>
          </a:p>
        </p:txBody>
      </p:sp>
    </p:spTree>
    <p:extLst>
      <p:ext uri="{BB962C8B-B14F-4D97-AF65-F5344CB8AC3E}">
        <p14:creationId xmlns:p14="http://schemas.microsoft.com/office/powerpoint/2010/main" val="3327987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Aftermath of Incident</a:t>
            </a:r>
            <a:endParaRPr lang="en-US" dirty="0"/>
          </a:p>
        </p:txBody>
      </p:sp>
      <p:sp>
        <p:nvSpPr>
          <p:cNvPr id="3" name="Content Placeholder 2"/>
          <p:cNvSpPr>
            <a:spLocks noGrp="1"/>
          </p:cNvSpPr>
          <p:nvPr>
            <p:ph idx="1"/>
          </p:nvPr>
        </p:nvSpPr>
        <p:spPr>
          <a:xfrm>
            <a:off x="228600" y="1935480"/>
            <a:ext cx="8686800" cy="4389120"/>
          </a:xfrm>
        </p:spPr>
        <p:txBody>
          <a:bodyPr>
            <a:normAutofit fontScale="92500"/>
          </a:bodyPr>
          <a:lstStyle/>
          <a:p>
            <a:r>
              <a:rPr lang="en-US" dirty="0"/>
              <a:t> </a:t>
            </a:r>
            <a:r>
              <a:rPr lang="en-US" dirty="0" smtClean="0"/>
              <a:t>Two </a:t>
            </a:r>
            <a:r>
              <a:rPr lang="en-US" dirty="0"/>
              <a:t>initiatives </a:t>
            </a:r>
            <a:r>
              <a:rPr lang="en-US" dirty="0" smtClean="0"/>
              <a:t>the </a:t>
            </a:r>
            <a:r>
              <a:rPr lang="en-US" dirty="0"/>
              <a:t>Accord and the Alliance legally binding agreement between </a:t>
            </a:r>
            <a:r>
              <a:rPr lang="en-US" dirty="0" smtClean="0"/>
              <a:t>international corporation and </a:t>
            </a:r>
            <a:r>
              <a:rPr lang="en-US" dirty="0"/>
              <a:t>retailers and trade </a:t>
            </a:r>
            <a:r>
              <a:rPr lang="en-US" dirty="0" smtClean="0"/>
              <a:t>unions.</a:t>
            </a:r>
          </a:p>
          <a:p>
            <a:r>
              <a:rPr lang="en-US" dirty="0" smtClean="0"/>
              <a:t>The two initiatives </a:t>
            </a:r>
            <a:r>
              <a:rPr lang="en-US" dirty="0"/>
              <a:t>focus on building and </a:t>
            </a:r>
            <a:r>
              <a:rPr lang="en-US" dirty="0" smtClean="0"/>
              <a:t>ﬁre safety.</a:t>
            </a:r>
          </a:p>
          <a:p>
            <a:r>
              <a:rPr lang="en-US" dirty="0" smtClean="0"/>
              <a:t> They don't </a:t>
            </a:r>
            <a:r>
              <a:rPr lang="en-US" dirty="0"/>
              <a:t>address </a:t>
            </a:r>
            <a:r>
              <a:rPr lang="en-US" dirty="0" smtClean="0"/>
              <a:t>the broader </a:t>
            </a:r>
            <a:r>
              <a:rPr lang="en-US" dirty="0"/>
              <a:t>issues of labor </a:t>
            </a:r>
            <a:r>
              <a:rPr lang="en-US" dirty="0" smtClean="0"/>
              <a:t>rights, freedom </a:t>
            </a:r>
            <a:r>
              <a:rPr lang="en-US" dirty="0"/>
              <a:t>of association, or business relationships in the supply chain</a:t>
            </a:r>
            <a:r>
              <a:rPr lang="en-US" dirty="0" smtClean="0"/>
              <a:t>.</a:t>
            </a:r>
          </a:p>
          <a:p>
            <a:r>
              <a:rPr lang="en-US" dirty="0"/>
              <a:t> </a:t>
            </a:r>
            <a:r>
              <a:rPr lang="en-US" dirty="0" smtClean="0"/>
              <a:t>The </a:t>
            </a:r>
            <a:r>
              <a:rPr lang="en-US" dirty="0"/>
              <a:t>two initiatives </a:t>
            </a:r>
            <a:r>
              <a:rPr lang="en-US" dirty="0" smtClean="0"/>
              <a:t>include only </a:t>
            </a:r>
            <a:r>
              <a:rPr lang="en-US" dirty="0"/>
              <a:t>1,894 </a:t>
            </a:r>
            <a:r>
              <a:rPr lang="en-US" dirty="0" smtClean="0"/>
              <a:t>plants </a:t>
            </a:r>
            <a:r>
              <a:rPr lang="en-US" dirty="0"/>
              <a:t>out of the </a:t>
            </a:r>
            <a:r>
              <a:rPr lang="en-US" dirty="0" smtClean="0"/>
              <a:t>more than 5,000 plants.</a:t>
            </a:r>
          </a:p>
          <a:p>
            <a:r>
              <a:rPr lang="en-US" dirty="0"/>
              <a:t>T</a:t>
            </a:r>
            <a:r>
              <a:rPr lang="en-US" dirty="0" smtClean="0"/>
              <a:t>he </a:t>
            </a:r>
            <a:r>
              <a:rPr lang="en-US" dirty="0"/>
              <a:t>Accord and the Alliance are comprised primarily of multinational corporations from North America and Europe</a:t>
            </a:r>
            <a:r>
              <a:rPr lang="en-US" dirty="0" smtClean="0"/>
              <a:t>.</a:t>
            </a:r>
          </a:p>
        </p:txBody>
      </p:sp>
    </p:spTree>
    <p:extLst>
      <p:ext uri="{BB962C8B-B14F-4D97-AF65-F5344CB8AC3E}">
        <p14:creationId xmlns:p14="http://schemas.microsoft.com/office/powerpoint/2010/main" val="2325821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Aftermath of Incident</a:t>
            </a:r>
          </a:p>
        </p:txBody>
      </p:sp>
      <p:sp>
        <p:nvSpPr>
          <p:cNvPr id="3" name="Content Placeholder 2"/>
          <p:cNvSpPr>
            <a:spLocks noGrp="1"/>
          </p:cNvSpPr>
          <p:nvPr>
            <p:ph idx="1"/>
          </p:nvPr>
        </p:nvSpPr>
        <p:spPr/>
        <p:txBody>
          <a:bodyPr/>
          <a:lstStyle/>
          <a:p>
            <a:r>
              <a:rPr lang="en-US" dirty="0"/>
              <a:t>The Accord and the Alliance are comprised primarily of multinational corporations from North America and Europe</a:t>
            </a:r>
            <a:r>
              <a:rPr lang="en-US" dirty="0" smtClean="0"/>
              <a:t>.</a:t>
            </a:r>
          </a:p>
          <a:p>
            <a:r>
              <a:rPr lang="en-US" dirty="0" smtClean="0"/>
              <a:t>In </a:t>
            </a:r>
            <a:r>
              <a:rPr lang="en-US" dirty="0"/>
              <a:t>2015, Rana Plaza workers get compensation of $30 </a:t>
            </a:r>
            <a:r>
              <a:rPr lang="en-US" dirty="0" smtClean="0"/>
              <a:t>million </a:t>
            </a:r>
            <a:r>
              <a:rPr lang="en-US" dirty="0"/>
              <a:t>form  citizens and consumers </a:t>
            </a:r>
            <a:r>
              <a:rPr lang="en-US" dirty="0" smtClean="0"/>
              <a:t>in Europe </a:t>
            </a:r>
            <a:r>
              <a:rPr lang="en-US" dirty="0"/>
              <a:t>(</a:t>
            </a:r>
            <a:r>
              <a:rPr lang="en-US" dirty="0" err="1"/>
              <a:t>Heugten</a:t>
            </a:r>
            <a:r>
              <a:rPr lang="en-US" dirty="0"/>
              <a:t>, 2015</a:t>
            </a:r>
            <a:r>
              <a:rPr lang="en-US" dirty="0" smtClean="0"/>
              <a:t>).</a:t>
            </a:r>
          </a:p>
          <a:p>
            <a:r>
              <a:rPr lang="en-US" dirty="0" smtClean="0"/>
              <a:t>The four factory owners have </a:t>
            </a:r>
            <a:r>
              <a:rPr lang="en-US" dirty="0"/>
              <a:t>been arrested and </a:t>
            </a:r>
            <a:r>
              <a:rPr lang="en-US" dirty="0" smtClean="0"/>
              <a:t>in 2017 jailed </a:t>
            </a:r>
            <a:r>
              <a:rPr lang="en-US" dirty="0"/>
              <a:t>for three years over corruption (Al Jazeera, 2017).</a:t>
            </a:r>
          </a:p>
          <a:p>
            <a:endParaRPr lang="en-US" dirty="0"/>
          </a:p>
        </p:txBody>
      </p:sp>
    </p:spTree>
    <p:extLst>
      <p:ext uri="{BB962C8B-B14F-4D97-AF65-F5344CB8AC3E}">
        <p14:creationId xmlns:p14="http://schemas.microsoft.com/office/powerpoint/2010/main" val="2376317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for Other Corporations</a:t>
            </a:r>
            <a:endParaRPr lang="en-US" dirty="0"/>
          </a:p>
        </p:txBody>
      </p:sp>
      <p:sp>
        <p:nvSpPr>
          <p:cNvPr id="3" name="Content Placeholder 2"/>
          <p:cNvSpPr>
            <a:spLocks noGrp="1"/>
          </p:cNvSpPr>
          <p:nvPr>
            <p:ph idx="1"/>
          </p:nvPr>
        </p:nvSpPr>
        <p:spPr>
          <a:xfrm>
            <a:off x="457200" y="1847088"/>
            <a:ext cx="8382000" cy="4389120"/>
          </a:xfrm>
        </p:spPr>
        <p:txBody>
          <a:bodyPr/>
          <a:lstStyle/>
          <a:p>
            <a:r>
              <a:rPr lang="en-US" dirty="0" smtClean="0"/>
              <a:t>Corporations are responsible for the activities in their entire supply chain including the outsourced processes.</a:t>
            </a:r>
          </a:p>
          <a:p>
            <a:r>
              <a:rPr lang="en-US" dirty="0" smtClean="0"/>
              <a:t>When there is a week supplier </a:t>
            </a:r>
            <a:r>
              <a:rPr lang="en-US" dirty="0"/>
              <a:t>code of conduct and an inspection system </a:t>
            </a:r>
            <a:r>
              <a:rPr lang="en-US" dirty="0" smtClean="0"/>
              <a:t>there </a:t>
            </a:r>
            <a:r>
              <a:rPr lang="en-US" dirty="0"/>
              <a:t>will be </a:t>
            </a:r>
            <a:r>
              <a:rPr lang="en-US" dirty="0" smtClean="0"/>
              <a:t>cases  of child </a:t>
            </a:r>
            <a:r>
              <a:rPr lang="en-US" dirty="0"/>
              <a:t>labor, de facto </a:t>
            </a:r>
            <a:r>
              <a:rPr lang="en-US" dirty="0" smtClean="0"/>
              <a:t>slavery, </a:t>
            </a:r>
            <a:r>
              <a:rPr lang="en-US" dirty="0"/>
              <a:t>and abusive working </a:t>
            </a:r>
            <a:r>
              <a:rPr lang="en-US" dirty="0" smtClean="0"/>
              <a:t>conditions.</a:t>
            </a:r>
          </a:p>
          <a:p>
            <a:r>
              <a:rPr lang="en-US" dirty="0" smtClean="0"/>
              <a:t>With flattening </a:t>
            </a:r>
            <a:r>
              <a:rPr lang="en-US" dirty="0"/>
              <a:t>of the world, the c</a:t>
            </a:r>
            <a:r>
              <a:rPr lang="en-US" dirty="0" smtClean="0"/>
              <a:t>orporations social responsibility is becoming more globalized.</a:t>
            </a:r>
            <a:endParaRPr lang="en-US" dirty="0"/>
          </a:p>
        </p:txBody>
      </p:sp>
    </p:spTree>
    <p:extLst>
      <p:ext uri="{BB962C8B-B14F-4D97-AF65-F5344CB8AC3E}">
        <p14:creationId xmlns:p14="http://schemas.microsoft.com/office/powerpoint/2010/main" val="657649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Discussion Questions</a:t>
            </a:r>
          </a:p>
        </p:txBody>
      </p:sp>
      <p:sp>
        <p:nvSpPr>
          <p:cNvPr id="3" name="Content Placeholder 2"/>
          <p:cNvSpPr>
            <a:spLocks noGrp="1"/>
          </p:cNvSpPr>
          <p:nvPr>
            <p:ph idx="1"/>
          </p:nvPr>
        </p:nvSpPr>
        <p:spPr/>
        <p:txBody>
          <a:bodyPr/>
          <a:lstStyle/>
          <a:p>
            <a:r>
              <a:rPr lang="en-US" dirty="0" smtClean="0"/>
              <a:t>Would </a:t>
            </a:r>
            <a:r>
              <a:rPr lang="en-US" dirty="0"/>
              <a:t>companies such as Nike, Levi Strauss, and Apple choose to produce in developing countries if there were no labor cost and regulatory cost differentials?</a:t>
            </a:r>
          </a:p>
        </p:txBody>
      </p:sp>
    </p:spTree>
    <p:extLst>
      <p:ext uri="{BB962C8B-B14F-4D97-AF65-F5344CB8AC3E}">
        <p14:creationId xmlns:p14="http://schemas.microsoft.com/office/powerpoint/2010/main" val="991196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Discussion Questions</a:t>
            </a:r>
          </a:p>
        </p:txBody>
      </p:sp>
      <p:sp>
        <p:nvSpPr>
          <p:cNvPr id="3" name="Content Placeholder 2"/>
          <p:cNvSpPr>
            <a:spLocks noGrp="1"/>
          </p:cNvSpPr>
          <p:nvPr>
            <p:ph idx="1"/>
          </p:nvPr>
        </p:nvSpPr>
        <p:spPr/>
        <p:txBody>
          <a:bodyPr/>
          <a:lstStyle/>
          <a:p>
            <a:r>
              <a:rPr lang="en-US" dirty="0" smtClean="0"/>
              <a:t>Was it legally and ethically permissible for Merck to withdraw sponsorship of researchers who take issue with Merck’s marketing of </a:t>
            </a:r>
            <a:r>
              <a:rPr lang="en-US" dirty="0" err="1" smtClean="0"/>
              <a:t>Vioxx</a:t>
            </a:r>
            <a:r>
              <a:rPr lang="en-US" dirty="0" smtClean="0"/>
              <a:t>?</a:t>
            </a:r>
            <a:endParaRPr lang="en-US" dirty="0"/>
          </a:p>
        </p:txBody>
      </p:sp>
    </p:spTree>
    <p:extLst>
      <p:ext uri="{BB962C8B-B14F-4D97-AF65-F5344CB8AC3E}">
        <p14:creationId xmlns:p14="http://schemas.microsoft.com/office/powerpoint/2010/main" val="2075416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Discussion Questions</a:t>
            </a:r>
            <a:endParaRPr lang="en-US" dirty="0"/>
          </a:p>
        </p:txBody>
      </p:sp>
      <p:sp>
        <p:nvSpPr>
          <p:cNvPr id="3" name="Content Placeholder 2"/>
          <p:cNvSpPr>
            <a:spLocks noGrp="1"/>
          </p:cNvSpPr>
          <p:nvPr>
            <p:ph idx="1"/>
          </p:nvPr>
        </p:nvSpPr>
        <p:spPr/>
        <p:txBody>
          <a:bodyPr/>
          <a:lstStyle/>
          <a:p>
            <a:r>
              <a:rPr lang="en-US" dirty="0"/>
              <a:t>. What can be done to surface the sub-contractors that are unknown to the sourcing companies</a:t>
            </a:r>
            <a:r>
              <a:rPr lang="en-US" dirty="0" smtClean="0"/>
              <a:t>?</a:t>
            </a:r>
          </a:p>
          <a:p>
            <a:pPr marL="0" indent="0">
              <a:buNone/>
            </a:pPr>
            <a:endParaRPr lang="en-US" dirty="0"/>
          </a:p>
          <a:p>
            <a:pPr marL="0" indent="0">
              <a:buNone/>
            </a:pPr>
            <a:r>
              <a:rPr lang="en-US" dirty="0" smtClean="0"/>
              <a:t> </a:t>
            </a:r>
            <a:r>
              <a:rPr lang="en-US" dirty="0"/>
              <a:t>The NYU report states that 2,000 factories are known but that another 3,000 or 4,000 factories are producing garments for export.</a:t>
            </a:r>
          </a:p>
        </p:txBody>
      </p:sp>
    </p:spTree>
    <p:extLst>
      <p:ext uri="{BB962C8B-B14F-4D97-AF65-F5344CB8AC3E}">
        <p14:creationId xmlns:p14="http://schemas.microsoft.com/office/powerpoint/2010/main" val="4174177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Discussion Questions</a:t>
            </a:r>
          </a:p>
        </p:txBody>
      </p:sp>
      <p:sp>
        <p:nvSpPr>
          <p:cNvPr id="3" name="Content Placeholder 2"/>
          <p:cNvSpPr>
            <a:spLocks noGrp="1"/>
          </p:cNvSpPr>
          <p:nvPr>
            <p:ph idx="1"/>
          </p:nvPr>
        </p:nvSpPr>
        <p:spPr/>
        <p:txBody>
          <a:bodyPr/>
          <a:lstStyle/>
          <a:p>
            <a:r>
              <a:rPr lang="en-US" dirty="0" smtClean="0"/>
              <a:t>What </a:t>
            </a:r>
            <a:r>
              <a:rPr lang="en-US" dirty="0"/>
              <a:t>can be done to end the use of purchasing agents for the placement of contracted garment production?</a:t>
            </a:r>
          </a:p>
        </p:txBody>
      </p:sp>
    </p:spTree>
    <p:extLst>
      <p:ext uri="{BB962C8B-B14F-4D97-AF65-F5344CB8AC3E}">
        <p14:creationId xmlns:p14="http://schemas.microsoft.com/office/powerpoint/2010/main" val="3587682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Discussion Questions</a:t>
            </a:r>
          </a:p>
        </p:txBody>
      </p:sp>
      <p:sp>
        <p:nvSpPr>
          <p:cNvPr id="3" name="Content Placeholder 2"/>
          <p:cNvSpPr>
            <a:spLocks noGrp="1"/>
          </p:cNvSpPr>
          <p:nvPr>
            <p:ph idx="1"/>
          </p:nvPr>
        </p:nvSpPr>
        <p:spPr/>
        <p:txBody>
          <a:bodyPr/>
          <a:lstStyle/>
          <a:p>
            <a:r>
              <a:rPr lang="en-US" dirty="0"/>
              <a:t>Disney pulled out of Bangladesh after the Rana Plaza collapse. Is this the most ethical position? Is it possible for </a:t>
            </a:r>
            <a:r>
              <a:rPr lang="en-US" dirty="0" smtClean="0"/>
              <a:t>ﬁrms </a:t>
            </a:r>
            <a:r>
              <a:rPr lang="en-US" dirty="0"/>
              <a:t>to stay in Bangladesh ethically? Are there lessons to be learned from the Sullivan Principles?  If so, what are they</a:t>
            </a:r>
            <a:r>
              <a:rPr lang="en-US" dirty="0" smtClean="0"/>
              <a:t>?</a:t>
            </a:r>
          </a:p>
          <a:p>
            <a:pPr marL="0" indent="0">
              <a:buNone/>
            </a:pPr>
            <a:endParaRPr lang="en-US" dirty="0" smtClean="0"/>
          </a:p>
          <a:p>
            <a:pPr marL="0" indent="0">
              <a:buNone/>
            </a:pPr>
            <a:r>
              <a:rPr lang="en-US" dirty="0"/>
              <a:t>Sullivan </a:t>
            </a:r>
            <a:r>
              <a:rPr lang="en-US" dirty="0" smtClean="0"/>
              <a:t>Principles:  </a:t>
            </a:r>
            <a:r>
              <a:rPr lang="en-US" dirty="0"/>
              <a:t>E</a:t>
            </a:r>
            <a:r>
              <a:rPr lang="en-US" dirty="0" smtClean="0"/>
              <a:t>nforce economic </a:t>
            </a:r>
            <a:r>
              <a:rPr lang="en-US" dirty="0"/>
              <a:t>pressure on Bangladesh as an objection of </a:t>
            </a:r>
            <a:r>
              <a:rPr lang="en-US" dirty="0" smtClean="0"/>
              <a:t>its corporate </a:t>
            </a:r>
            <a:r>
              <a:rPr lang="en-US" dirty="0"/>
              <a:t>code of </a:t>
            </a:r>
            <a:r>
              <a:rPr lang="en-US" dirty="0" smtClean="0"/>
              <a:t>conduct.</a:t>
            </a:r>
            <a:endParaRPr lang="en-US" dirty="0"/>
          </a:p>
        </p:txBody>
      </p:sp>
    </p:spTree>
    <p:extLst>
      <p:ext uri="{BB962C8B-B14F-4D97-AF65-F5344CB8AC3E}">
        <p14:creationId xmlns:p14="http://schemas.microsoft.com/office/powerpoint/2010/main" val="1706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err="1"/>
              <a:t>Heugten</a:t>
            </a:r>
            <a:r>
              <a:rPr lang="en-US" dirty="0"/>
              <a:t>, M. V. (2015, June 08). WE WON!! Rana Plaza workers get compensation. Retrieved October 22, 2018, from </a:t>
            </a:r>
            <a:r>
              <a:rPr lang="en-US" dirty="0">
                <a:hlinkClick r:id="rId2"/>
              </a:rPr>
              <a:t>https://</a:t>
            </a:r>
            <a:r>
              <a:rPr lang="en-US" dirty="0" smtClean="0">
                <a:hlinkClick r:id="rId2"/>
              </a:rPr>
              <a:t>cleanclothes.org/news/2015/06/08/we-won-rana-plaza-workers-get-full-compensation</a:t>
            </a:r>
            <a:endParaRPr lang="en-US" dirty="0" smtClean="0"/>
          </a:p>
          <a:p>
            <a:r>
              <a:rPr lang="en-US" dirty="0"/>
              <a:t>Al Jazeera. (2017, August 29). Rana Plaza owner jailed for three years over corruption. Retrieved October 20, 2018, from https://www.aljazeera.com/news/2017/08/rana-plaza-owner-jailed-years-corruption-170829161742916.html </a:t>
            </a:r>
            <a:endParaRPr lang="en-US" dirty="0" smtClean="0"/>
          </a:p>
          <a:p>
            <a:endParaRPr lang="en-US" dirty="0" smtClean="0"/>
          </a:p>
          <a:p>
            <a:endParaRPr lang="en-US" dirty="0"/>
          </a:p>
        </p:txBody>
      </p:sp>
    </p:spTree>
    <p:extLst>
      <p:ext uri="{BB962C8B-B14F-4D97-AF65-F5344CB8AC3E}">
        <p14:creationId xmlns:p14="http://schemas.microsoft.com/office/powerpoint/2010/main" val="35769393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1396</TotalTime>
  <Words>1682</Words>
  <Application>Microsoft Office PowerPoint</Application>
  <PresentationFormat>On-screen Show (4:3)</PresentationFormat>
  <Paragraphs>215</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Constantia</vt:lpstr>
      <vt:lpstr>Wingdings</vt:lpstr>
      <vt:lpstr>Wingdings 2</vt:lpstr>
      <vt:lpstr>Flow</vt:lpstr>
      <vt:lpstr>End of Chapter Case: Rana Plaza Case</vt:lpstr>
      <vt:lpstr>Introduction </vt:lpstr>
      <vt:lpstr>PowerPoint Presentation</vt:lpstr>
      <vt:lpstr>Key Facts</vt:lpstr>
      <vt:lpstr>Key Facts</vt:lpstr>
      <vt:lpstr>Key Facts</vt:lpstr>
      <vt:lpstr>Stakeholders and Their Stakes</vt:lpstr>
      <vt:lpstr>Dilemma/Issue Posed to Management</vt:lpstr>
      <vt:lpstr>Action Management Took</vt:lpstr>
      <vt:lpstr>Cost/Benefit Analysis of the subcontracting </vt:lpstr>
      <vt:lpstr>Applicable Ethical Principle or Standard</vt:lpstr>
      <vt:lpstr>Alternatives Open to Management</vt:lpstr>
      <vt:lpstr>Impact of Alternative Course of Action on Stakeholders: Direct Sourcing Model.</vt:lpstr>
      <vt:lpstr>Impact of Alternative Course of Action on Stakeholders: Facilitate the Verification Process of the Subcontractors.</vt:lpstr>
      <vt:lpstr>Impact of Alternative Course of Action on Stakeholders: Develop the Infrastructure to Accommodate more Subcontractors .</vt:lpstr>
      <vt:lpstr>Applicable Ethical Principle or Standard: Direct Sourcing Model.</vt:lpstr>
      <vt:lpstr>Applicable Ethical Principle or Standard: Facilitate the Verification Process of the Subcontractors.</vt:lpstr>
      <vt:lpstr>Applicable Ethical Principle or Standard: Develop the Infrastructure to Accommodate more Subcontractors .</vt:lpstr>
      <vt:lpstr>Position/Recommendation</vt:lpstr>
      <vt:lpstr>Aftermath of Incident</vt:lpstr>
      <vt:lpstr>Aftermath of Incident</vt:lpstr>
      <vt:lpstr>Lessons for Other Corporations</vt:lpstr>
      <vt:lpstr>Case Discussion Questions</vt:lpstr>
      <vt:lpstr>Case Discussion Questions</vt:lpstr>
      <vt:lpstr>Case Discussion Questions</vt:lpstr>
      <vt:lpstr>Case Discussion Questions</vt:lpstr>
      <vt:lpstr>Case Discussion Questions</vt:lpstr>
      <vt:lpstr>Resources</vt:lpstr>
    </vt:vector>
  </TitlesOfParts>
  <Company>Barry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 of Chapter Case: Merck Vioxx</dc:title>
  <dc:creator>doittemp</dc:creator>
  <cp:lastModifiedBy>RAMI</cp:lastModifiedBy>
  <cp:revision>70</cp:revision>
  <cp:lastPrinted>2018-09-05T21:19:29Z</cp:lastPrinted>
  <dcterms:created xsi:type="dcterms:W3CDTF">2016-05-16T19:37:11Z</dcterms:created>
  <dcterms:modified xsi:type="dcterms:W3CDTF">2018-11-05T15:59:08Z</dcterms:modified>
</cp:coreProperties>
</file>